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4" r:id="rId1"/>
    <p:sldMasterId id="2147484617" r:id="rId2"/>
    <p:sldMasterId id="2147484631" r:id="rId3"/>
    <p:sldMasterId id="2147484645" r:id="rId4"/>
    <p:sldMasterId id="2147484659" r:id="rId5"/>
  </p:sldMasterIdLst>
  <p:notesMasterIdLst>
    <p:notesMasterId r:id="rId46"/>
  </p:notesMasterIdLst>
  <p:sldIdLst>
    <p:sldId id="256" r:id="rId6"/>
    <p:sldId id="261" r:id="rId7"/>
    <p:sldId id="310" r:id="rId8"/>
    <p:sldId id="278" r:id="rId9"/>
    <p:sldId id="263" r:id="rId10"/>
    <p:sldId id="271" r:id="rId11"/>
    <p:sldId id="293" r:id="rId12"/>
    <p:sldId id="309" r:id="rId13"/>
    <p:sldId id="264" r:id="rId14"/>
    <p:sldId id="269" r:id="rId15"/>
    <p:sldId id="291" r:id="rId16"/>
    <p:sldId id="272" r:id="rId17"/>
    <p:sldId id="270" r:id="rId18"/>
    <p:sldId id="308" r:id="rId19"/>
    <p:sldId id="279" r:id="rId20"/>
    <p:sldId id="282" r:id="rId21"/>
    <p:sldId id="294" r:id="rId22"/>
    <p:sldId id="280" r:id="rId23"/>
    <p:sldId id="295" r:id="rId24"/>
    <p:sldId id="281" r:id="rId25"/>
    <p:sldId id="286" r:id="rId26"/>
    <p:sldId id="292" r:id="rId27"/>
    <p:sldId id="284" r:id="rId28"/>
    <p:sldId id="307" r:id="rId29"/>
    <p:sldId id="296" r:id="rId30"/>
    <p:sldId id="297" r:id="rId31"/>
    <p:sldId id="298" r:id="rId32"/>
    <p:sldId id="299" r:id="rId33"/>
    <p:sldId id="300" r:id="rId34"/>
    <p:sldId id="301" r:id="rId35"/>
    <p:sldId id="302" r:id="rId36"/>
    <p:sldId id="303" r:id="rId37"/>
    <p:sldId id="304" r:id="rId38"/>
    <p:sldId id="305" r:id="rId39"/>
    <p:sldId id="306" r:id="rId40"/>
    <p:sldId id="311" r:id="rId41"/>
    <p:sldId id="260" r:id="rId42"/>
    <p:sldId id="274" r:id="rId43"/>
    <p:sldId id="289" r:id="rId44"/>
    <p:sldId id="29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115" d="100"/>
          <a:sy n="115" d="100"/>
        </p:scale>
        <p:origin x="2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B61F6-2910-41C3-AA30-E21BD3D83E0B}"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3F60F-AE64-4AE1-AE83-E4DA8D8C793F}" type="slidenum">
              <a:rPr lang="en-US" smtClean="0"/>
              <a:t>‹#›</a:t>
            </a:fld>
            <a:endParaRPr lang="en-US"/>
          </a:p>
        </p:txBody>
      </p:sp>
    </p:spTree>
    <p:extLst>
      <p:ext uri="{BB962C8B-B14F-4D97-AF65-F5344CB8AC3E}">
        <p14:creationId xmlns:p14="http://schemas.microsoft.com/office/powerpoint/2010/main" val="420926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7ECE9F-C80F-4944-BE4E-52ED7CE965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061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EAC9-14C1-D162-2B9E-8652E5FA0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1C2C35-0F37-85BA-ECEB-79E8BA406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592CA7-330C-A6BE-2A07-03643FFE9456}"/>
              </a:ext>
            </a:extLst>
          </p:cNvPr>
          <p:cNvSpPr>
            <a:spLocks noGrp="1"/>
          </p:cNvSpPr>
          <p:nvPr>
            <p:ph type="dt" sz="half" idx="10"/>
          </p:nvPr>
        </p:nvSpPr>
        <p:spPr/>
        <p:txBody>
          <a:bodyPr/>
          <a:lstStyle/>
          <a:p>
            <a:fld id="{7382E969-7BF4-4875-90A0-8C0055142401}" type="datetimeFigureOut">
              <a:rPr lang="en-US" smtClean="0"/>
              <a:t>7/29/2024</a:t>
            </a:fld>
            <a:endParaRPr lang="en-US"/>
          </a:p>
        </p:txBody>
      </p:sp>
      <p:sp>
        <p:nvSpPr>
          <p:cNvPr id="5" name="Footer Placeholder 4">
            <a:extLst>
              <a:ext uri="{FF2B5EF4-FFF2-40B4-BE49-F238E27FC236}">
                <a16:creationId xmlns:a16="http://schemas.microsoft.com/office/drawing/2014/main" id="{93591535-E7E8-F057-00A2-0E62C0154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49DCE-6EDC-3681-21E5-D574DDF73F14}"/>
              </a:ext>
            </a:extLst>
          </p:cNvPr>
          <p:cNvSpPr>
            <a:spLocks noGrp="1"/>
          </p:cNvSpPr>
          <p:nvPr>
            <p:ph type="sldNum" sz="quarter" idx="12"/>
          </p:nvPr>
        </p:nvSpPr>
        <p:spPr/>
        <p:txBody>
          <a:bodyPr/>
          <a:lstStyle/>
          <a:p>
            <a:fld id="{3A2C1D14-8CBE-4DB6-AE90-E6DAEE7A379F}" type="slidenum">
              <a:rPr lang="en-US" smtClean="0"/>
              <a:t>‹#›</a:t>
            </a:fld>
            <a:endParaRPr lang="en-US"/>
          </a:p>
        </p:txBody>
      </p:sp>
    </p:spTree>
    <p:extLst>
      <p:ext uri="{BB962C8B-B14F-4D97-AF65-F5344CB8AC3E}">
        <p14:creationId xmlns:p14="http://schemas.microsoft.com/office/powerpoint/2010/main" val="2196671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D014-D31F-5159-4E86-669B51E1D8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3320EB-4B55-AE09-14F6-2BB8B276D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7AC67-4F4D-C17E-BC35-C623DF7E46A2}"/>
              </a:ext>
            </a:extLst>
          </p:cNvPr>
          <p:cNvSpPr>
            <a:spLocks noGrp="1"/>
          </p:cNvSpPr>
          <p:nvPr>
            <p:ph type="dt" sz="half" idx="10"/>
          </p:nvPr>
        </p:nvSpPr>
        <p:spPr/>
        <p:txBody>
          <a:bodyPr/>
          <a:lstStyle/>
          <a:p>
            <a:fld id="{7382E969-7BF4-4875-90A0-8C0055142401}" type="datetimeFigureOut">
              <a:rPr lang="en-US" smtClean="0"/>
              <a:t>7/29/2024</a:t>
            </a:fld>
            <a:endParaRPr lang="en-US"/>
          </a:p>
        </p:txBody>
      </p:sp>
      <p:sp>
        <p:nvSpPr>
          <p:cNvPr id="5" name="Footer Placeholder 4">
            <a:extLst>
              <a:ext uri="{FF2B5EF4-FFF2-40B4-BE49-F238E27FC236}">
                <a16:creationId xmlns:a16="http://schemas.microsoft.com/office/drawing/2014/main" id="{0F4B0140-F33E-CB83-379D-A2CAA298D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23407-DD59-E7AA-0F96-9029853FBAA9}"/>
              </a:ext>
            </a:extLst>
          </p:cNvPr>
          <p:cNvSpPr>
            <a:spLocks noGrp="1"/>
          </p:cNvSpPr>
          <p:nvPr>
            <p:ph type="sldNum" sz="quarter" idx="12"/>
          </p:nvPr>
        </p:nvSpPr>
        <p:spPr/>
        <p:txBody>
          <a:bodyPr/>
          <a:lstStyle/>
          <a:p>
            <a:fld id="{3A2C1D14-8CBE-4DB6-AE90-E6DAEE7A379F}" type="slidenum">
              <a:rPr lang="en-US" smtClean="0"/>
              <a:t>‹#›</a:t>
            </a:fld>
            <a:endParaRPr lang="en-US"/>
          </a:p>
        </p:txBody>
      </p:sp>
    </p:spTree>
    <p:extLst>
      <p:ext uri="{BB962C8B-B14F-4D97-AF65-F5344CB8AC3E}">
        <p14:creationId xmlns:p14="http://schemas.microsoft.com/office/powerpoint/2010/main" val="2892695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94F44A-FDA8-CD28-CEB5-B0CBC0C5E0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4585E7-B045-DCA8-E474-01EB55E202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331A5-1968-3BEE-E9E1-3CE3E42BBC03}"/>
              </a:ext>
            </a:extLst>
          </p:cNvPr>
          <p:cNvSpPr>
            <a:spLocks noGrp="1"/>
          </p:cNvSpPr>
          <p:nvPr>
            <p:ph type="dt" sz="half" idx="10"/>
          </p:nvPr>
        </p:nvSpPr>
        <p:spPr/>
        <p:txBody>
          <a:bodyPr/>
          <a:lstStyle/>
          <a:p>
            <a:fld id="{7382E969-7BF4-4875-90A0-8C0055142401}" type="datetimeFigureOut">
              <a:rPr lang="en-US" smtClean="0"/>
              <a:t>7/29/2024</a:t>
            </a:fld>
            <a:endParaRPr lang="en-US"/>
          </a:p>
        </p:txBody>
      </p:sp>
      <p:sp>
        <p:nvSpPr>
          <p:cNvPr id="5" name="Footer Placeholder 4">
            <a:extLst>
              <a:ext uri="{FF2B5EF4-FFF2-40B4-BE49-F238E27FC236}">
                <a16:creationId xmlns:a16="http://schemas.microsoft.com/office/drawing/2014/main" id="{C93AA55B-12B4-D25B-F6DE-1E3C253EE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421A5-8AC9-3C32-CF09-94DC24279B39}"/>
              </a:ext>
            </a:extLst>
          </p:cNvPr>
          <p:cNvSpPr>
            <a:spLocks noGrp="1"/>
          </p:cNvSpPr>
          <p:nvPr>
            <p:ph type="sldNum" sz="quarter" idx="12"/>
          </p:nvPr>
        </p:nvSpPr>
        <p:spPr/>
        <p:txBody>
          <a:bodyPr/>
          <a:lstStyle/>
          <a:p>
            <a:fld id="{3A2C1D14-8CBE-4DB6-AE90-E6DAEE7A379F}" type="slidenum">
              <a:rPr lang="en-US" smtClean="0"/>
              <a:t>‹#›</a:t>
            </a:fld>
            <a:endParaRPr lang="en-US"/>
          </a:p>
        </p:txBody>
      </p:sp>
    </p:spTree>
    <p:extLst>
      <p:ext uri="{BB962C8B-B14F-4D97-AF65-F5344CB8AC3E}">
        <p14:creationId xmlns:p14="http://schemas.microsoft.com/office/powerpoint/2010/main" val="3714011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2E969-7BF4-4875-90A0-8C0055142401}"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C1D14-8CBE-4DB6-AE90-E6DAEE7A379F}" type="slidenum">
              <a:rPr lang="en-US" smtClean="0"/>
              <a:t>‹#›</a:t>
            </a:fld>
            <a:endParaRPr lang="en-US"/>
          </a:p>
        </p:txBody>
      </p:sp>
    </p:spTree>
    <p:extLst>
      <p:ext uri="{BB962C8B-B14F-4D97-AF65-F5344CB8AC3E}">
        <p14:creationId xmlns:p14="http://schemas.microsoft.com/office/powerpoint/2010/main" val="2924857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106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35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09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025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977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200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07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259E-9729-7D35-969F-6E39F77066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186A5-FAE0-E74C-3F87-7CF9C00E01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A97C8-524C-8863-74DB-CDD706E8AF73}"/>
              </a:ext>
            </a:extLst>
          </p:cNvPr>
          <p:cNvSpPr>
            <a:spLocks noGrp="1"/>
          </p:cNvSpPr>
          <p:nvPr>
            <p:ph type="dt" sz="half" idx="10"/>
          </p:nvPr>
        </p:nvSpPr>
        <p:spPr/>
        <p:txBody>
          <a:bodyPr/>
          <a:lstStyle/>
          <a:p>
            <a:fld id="{7382E969-7BF4-4875-90A0-8C0055142401}" type="datetimeFigureOut">
              <a:rPr lang="en-US" smtClean="0"/>
              <a:t>7/29/2024</a:t>
            </a:fld>
            <a:endParaRPr lang="en-US"/>
          </a:p>
        </p:txBody>
      </p:sp>
      <p:sp>
        <p:nvSpPr>
          <p:cNvPr id="5" name="Footer Placeholder 4">
            <a:extLst>
              <a:ext uri="{FF2B5EF4-FFF2-40B4-BE49-F238E27FC236}">
                <a16:creationId xmlns:a16="http://schemas.microsoft.com/office/drawing/2014/main" id="{21540491-035C-F826-134D-97A54C308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F5E77-78BF-604A-A974-A3B412371906}"/>
              </a:ext>
            </a:extLst>
          </p:cNvPr>
          <p:cNvSpPr>
            <a:spLocks noGrp="1"/>
          </p:cNvSpPr>
          <p:nvPr>
            <p:ph type="sldNum" sz="quarter" idx="12"/>
          </p:nvPr>
        </p:nvSpPr>
        <p:spPr/>
        <p:txBody>
          <a:bodyPr/>
          <a:lstStyle/>
          <a:p>
            <a:fld id="{3A2C1D14-8CBE-4DB6-AE90-E6DAEE7A379F}" type="slidenum">
              <a:rPr lang="en-US" smtClean="0"/>
              <a:t>‹#›</a:t>
            </a:fld>
            <a:endParaRPr lang="en-US"/>
          </a:p>
        </p:txBody>
      </p:sp>
    </p:spTree>
    <p:extLst>
      <p:ext uri="{BB962C8B-B14F-4D97-AF65-F5344CB8AC3E}">
        <p14:creationId xmlns:p14="http://schemas.microsoft.com/office/powerpoint/2010/main" val="467142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7"/>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800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2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809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98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4"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4"/>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223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7" y="1508788"/>
            <a:ext cx="11329259"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541176" y="2411015"/>
            <a:ext cx="11329259"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216297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2" y="1508788"/>
            <a:ext cx="11329259" cy="614197"/>
          </a:xfrm>
          <a:prstGeom prst="rect">
            <a:avLst/>
          </a:prstGeom>
        </p:spPr>
        <p:txBody>
          <a:bodyPr anchor="ctr"/>
          <a:lstStyle>
            <a:lvl1pPr marL="0" indent="0">
              <a:buNone/>
              <a:defRPr sz="25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541175" y="2411015"/>
            <a:ext cx="11329259" cy="3994316"/>
          </a:xfrm>
          <a:prstGeom prst="rect">
            <a:avLst/>
          </a:prstGeom>
        </p:spPr>
        <p:txBody>
          <a:bodyPr lIns="489456" anchor="t"/>
          <a:lstStyle>
            <a:lvl1pPr marL="0" indent="0">
              <a:buNone/>
              <a:defRPr sz="17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572392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337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662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490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23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E4B5-DEA6-C213-FB59-D8DA9B6AF4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494829-5CA7-B63A-E2D3-20A692785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261317-4A53-0A4E-3CD6-517500C9EAD7}"/>
              </a:ext>
            </a:extLst>
          </p:cNvPr>
          <p:cNvSpPr>
            <a:spLocks noGrp="1"/>
          </p:cNvSpPr>
          <p:nvPr>
            <p:ph type="dt" sz="half" idx="10"/>
          </p:nvPr>
        </p:nvSpPr>
        <p:spPr/>
        <p:txBody>
          <a:bodyPr/>
          <a:lstStyle/>
          <a:p>
            <a:fld id="{7382E969-7BF4-4875-90A0-8C0055142401}" type="datetimeFigureOut">
              <a:rPr lang="en-US" smtClean="0"/>
              <a:t>7/29/2024</a:t>
            </a:fld>
            <a:endParaRPr lang="en-US"/>
          </a:p>
        </p:txBody>
      </p:sp>
      <p:sp>
        <p:nvSpPr>
          <p:cNvPr id="5" name="Footer Placeholder 4">
            <a:extLst>
              <a:ext uri="{FF2B5EF4-FFF2-40B4-BE49-F238E27FC236}">
                <a16:creationId xmlns:a16="http://schemas.microsoft.com/office/drawing/2014/main" id="{9A5B2703-B59F-0443-B5D8-EB3B6BB8A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462CA-72A3-538E-4D86-8235ABC4D492}"/>
              </a:ext>
            </a:extLst>
          </p:cNvPr>
          <p:cNvSpPr>
            <a:spLocks noGrp="1"/>
          </p:cNvSpPr>
          <p:nvPr>
            <p:ph type="sldNum" sz="quarter" idx="12"/>
          </p:nvPr>
        </p:nvSpPr>
        <p:spPr/>
        <p:txBody>
          <a:bodyPr/>
          <a:lstStyle/>
          <a:p>
            <a:fld id="{3A2C1D14-8CBE-4DB6-AE90-E6DAEE7A379F}" type="slidenum">
              <a:rPr lang="en-US" smtClean="0"/>
              <a:t>‹#›</a:t>
            </a:fld>
            <a:endParaRPr lang="en-US"/>
          </a:p>
        </p:txBody>
      </p:sp>
    </p:spTree>
    <p:extLst>
      <p:ext uri="{BB962C8B-B14F-4D97-AF65-F5344CB8AC3E}">
        <p14:creationId xmlns:p14="http://schemas.microsoft.com/office/powerpoint/2010/main" val="683965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220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076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36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7"/>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177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2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816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24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4"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4"/>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361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7" y="1508788"/>
            <a:ext cx="11329259"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541176" y="2411015"/>
            <a:ext cx="11329259"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904665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2" y="1508788"/>
            <a:ext cx="11329259" cy="614197"/>
          </a:xfrm>
          <a:prstGeom prst="rect">
            <a:avLst/>
          </a:prstGeom>
        </p:spPr>
        <p:txBody>
          <a:bodyPr anchor="ctr"/>
          <a:lstStyle>
            <a:lvl1pPr marL="0" indent="0">
              <a:buNone/>
              <a:defRPr sz="25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541175" y="2411015"/>
            <a:ext cx="11329259" cy="3994316"/>
          </a:xfrm>
          <a:prstGeom prst="rect">
            <a:avLst/>
          </a:prstGeom>
        </p:spPr>
        <p:txBody>
          <a:bodyPr lIns="489456" anchor="t"/>
          <a:lstStyle>
            <a:lvl1pPr marL="0" indent="0">
              <a:buNone/>
              <a:defRPr sz="17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850645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64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38A9-7A2E-1965-6522-AA411F957B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6FD3DD-8B02-43F8-41E3-4E347DDC34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874F62-DBBB-5D4D-D413-F66165DA73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200DE8-13E4-7B21-892E-698D05ED5F14}"/>
              </a:ext>
            </a:extLst>
          </p:cNvPr>
          <p:cNvSpPr>
            <a:spLocks noGrp="1"/>
          </p:cNvSpPr>
          <p:nvPr>
            <p:ph type="dt" sz="half" idx="10"/>
          </p:nvPr>
        </p:nvSpPr>
        <p:spPr/>
        <p:txBody>
          <a:bodyPr/>
          <a:lstStyle/>
          <a:p>
            <a:fld id="{7382E969-7BF4-4875-90A0-8C0055142401}" type="datetimeFigureOut">
              <a:rPr lang="en-US" smtClean="0"/>
              <a:t>7/29/2024</a:t>
            </a:fld>
            <a:endParaRPr lang="en-US"/>
          </a:p>
        </p:txBody>
      </p:sp>
      <p:sp>
        <p:nvSpPr>
          <p:cNvPr id="6" name="Footer Placeholder 5">
            <a:extLst>
              <a:ext uri="{FF2B5EF4-FFF2-40B4-BE49-F238E27FC236}">
                <a16:creationId xmlns:a16="http://schemas.microsoft.com/office/drawing/2014/main" id="{EA0C3F9C-691C-EA75-032A-D9EA5C2CF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D472B-1374-F92D-E94D-5D84A6837457}"/>
              </a:ext>
            </a:extLst>
          </p:cNvPr>
          <p:cNvSpPr>
            <a:spLocks noGrp="1"/>
          </p:cNvSpPr>
          <p:nvPr>
            <p:ph type="sldNum" sz="quarter" idx="12"/>
          </p:nvPr>
        </p:nvSpPr>
        <p:spPr/>
        <p:txBody>
          <a:bodyPr/>
          <a:lstStyle/>
          <a:p>
            <a:fld id="{3A2C1D14-8CBE-4DB6-AE90-E6DAEE7A379F}" type="slidenum">
              <a:rPr lang="en-US" smtClean="0"/>
              <a:t>‹#›</a:t>
            </a:fld>
            <a:endParaRPr lang="en-US"/>
          </a:p>
        </p:txBody>
      </p:sp>
    </p:spTree>
    <p:extLst>
      <p:ext uri="{BB962C8B-B14F-4D97-AF65-F5344CB8AC3E}">
        <p14:creationId xmlns:p14="http://schemas.microsoft.com/office/powerpoint/2010/main" val="1192729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378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745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421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569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959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130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7"/>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441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2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39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360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4"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4"/>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30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FC43-F9B0-0A52-C5ED-1A29C7E266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A475B8-3F46-4D75-A685-B0FA4B4C15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34975-9437-ECF6-1658-599F190D16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03B936-D468-7C4E-9F68-6DCAE0DD23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F3C9CD-ACB5-EDDC-B517-924F6CC623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A3FF2F-783D-9A83-379C-C2E470A28187}"/>
              </a:ext>
            </a:extLst>
          </p:cNvPr>
          <p:cNvSpPr>
            <a:spLocks noGrp="1"/>
          </p:cNvSpPr>
          <p:nvPr>
            <p:ph type="dt" sz="half" idx="10"/>
          </p:nvPr>
        </p:nvSpPr>
        <p:spPr/>
        <p:txBody>
          <a:bodyPr/>
          <a:lstStyle/>
          <a:p>
            <a:fld id="{7382E969-7BF4-4875-90A0-8C0055142401}" type="datetimeFigureOut">
              <a:rPr lang="en-US" smtClean="0"/>
              <a:t>7/29/2024</a:t>
            </a:fld>
            <a:endParaRPr lang="en-US"/>
          </a:p>
        </p:txBody>
      </p:sp>
      <p:sp>
        <p:nvSpPr>
          <p:cNvPr id="8" name="Footer Placeholder 7">
            <a:extLst>
              <a:ext uri="{FF2B5EF4-FFF2-40B4-BE49-F238E27FC236}">
                <a16:creationId xmlns:a16="http://schemas.microsoft.com/office/drawing/2014/main" id="{273B5388-FB92-2A9E-C124-BAB13FC86E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AEA740-9B04-8D9A-5B15-582720BDC6BC}"/>
              </a:ext>
            </a:extLst>
          </p:cNvPr>
          <p:cNvSpPr>
            <a:spLocks noGrp="1"/>
          </p:cNvSpPr>
          <p:nvPr>
            <p:ph type="sldNum" sz="quarter" idx="12"/>
          </p:nvPr>
        </p:nvSpPr>
        <p:spPr/>
        <p:txBody>
          <a:bodyPr/>
          <a:lstStyle/>
          <a:p>
            <a:fld id="{3A2C1D14-8CBE-4DB6-AE90-E6DAEE7A379F}" type="slidenum">
              <a:rPr lang="en-US" smtClean="0"/>
              <a:t>‹#›</a:t>
            </a:fld>
            <a:endParaRPr lang="en-US"/>
          </a:p>
        </p:txBody>
      </p:sp>
    </p:spTree>
    <p:extLst>
      <p:ext uri="{BB962C8B-B14F-4D97-AF65-F5344CB8AC3E}">
        <p14:creationId xmlns:p14="http://schemas.microsoft.com/office/powerpoint/2010/main" val="2913072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7" y="1508788"/>
            <a:ext cx="11329259"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541176" y="2411015"/>
            <a:ext cx="11329259"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907247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2" y="1508788"/>
            <a:ext cx="11329259" cy="614197"/>
          </a:xfrm>
          <a:prstGeom prst="rect">
            <a:avLst/>
          </a:prstGeom>
        </p:spPr>
        <p:txBody>
          <a:bodyPr anchor="ctr"/>
          <a:lstStyle>
            <a:lvl1pPr marL="0" indent="0">
              <a:buNone/>
              <a:defRPr sz="25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541175" y="2411015"/>
            <a:ext cx="11329259" cy="3994316"/>
          </a:xfrm>
          <a:prstGeom prst="rect">
            <a:avLst/>
          </a:prstGeom>
        </p:spPr>
        <p:txBody>
          <a:bodyPr lIns="489456" anchor="t"/>
          <a:lstStyle>
            <a:lvl1pPr marL="0" indent="0">
              <a:buNone/>
              <a:defRPr sz="17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467568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528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6751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013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7718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30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48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676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7"/>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21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589F-98A3-807B-D13D-DC5E54B30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B5799-C33E-E365-04F0-E27741E4C31F}"/>
              </a:ext>
            </a:extLst>
          </p:cNvPr>
          <p:cNvSpPr>
            <a:spLocks noGrp="1"/>
          </p:cNvSpPr>
          <p:nvPr>
            <p:ph type="dt" sz="half" idx="10"/>
          </p:nvPr>
        </p:nvSpPr>
        <p:spPr/>
        <p:txBody>
          <a:bodyPr/>
          <a:lstStyle/>
          <a:p>
            <a:fld id="{7382E969-7BF4-4875-90A0-8C0055142401}" type="datetimeFigureOut">
              <a:rPr lang="en-US" smtClean="0"/>
              <a:t>7/29/2024</a:t>
            </a:fld>
            <a:endParaRPr lang="en-US"/>
          </a:p>
        </p:txBody>
      </p:sp>
      <p:sp>
        <p:nvSpPr>
          <p:cNvPr id="4" name="Footer Placeholder 3">
            <a:extLst>
              <a:ext uri="{FF2B5EF4-FFF2-40B4-BE49-F238E27FC236}">
                <a16:creationId xmlns:a16="http://schemas.microsoft.com/office/drawing/2014/main" id="{B8537CE7-274A-15EE-F23A-6965A0C4BA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A84A41-1D2F-7207-9028-B5651ADAFDDD}"/>
              </a:ext>
            </a:extLst>
          </p:cNvPr>
          <p:cNvSpPr>
            <a:spLocks noGrp="1"/>
          </p:cNvSpPr>
          <p:nvPr>
            <p:ph type="sldNum" sz="quarter" idx="12"/>
          </p:nvPr>
        </p:nvSpPr>
        <p:spPr/>
        <p:txBody>
          <a:bodyPr/>
          <a:lstStyle/>
          <a:p>
            <a:fld id="{3A2C1D14-8CBE-4DB6-AE90-E6DAEE7A379F}" type="slidenum">
              <a:rPr lang="en-US" smtClean="0"/>
              <a:t>‹#›</a:t>
            </a:fld>
            <a:endParaRPr lang="en-US"/>
          </a:p>
        </p:txBody>
      </p:sp>
    </p:spTree>
    <p:extLst>
      <p:ext uri="{BB962C8B-B14F-4D97-AF65-F5344CB8AC3E}">
        <p14:creationId xmlns:p14="http://schemas.microsoft.com/office/powerpoint/2010/main" val="16302653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2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830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2789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4"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4"/>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869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7" y="1508788"/>
            <a:ext cx="11329259"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541176" y="2411015"/>
            <a:ext cx="11329259"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41631211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2" y="1508788"/>
            <a:ext cx="11329259" cy="614197"/>
          </a:xfrm>
          <a:prstGeom prst="rect">
            <a:avLst/>
          </a:prstGeom>
        </p:spPr>
        <p:txBody>
          <a:bodyPr anchor="ctr"/>
          <a:lstStyle>
            <a:lvl1pPr marL="0" indent="0">
              <a:buNone/>
              <a:defRPr sz="25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541175" y="2411015"/>
            <a:ext cx="11329259" cy="3994316"/>
          </a:xfrm>
          <a:prstGeom prst="rect">
            <a:avLst/>
          </a:prstGeom>
        </p:spPr>
        <p:txBody>
          <a:bodyPr lIns="489456" anchor="t"/>
          <a:lstStyle>
            <a:lvl1pPr marL="0" indent="0">
              <a:buNone/>
              <a:defRPr sz="17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67845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374F6-FC7E-F50C-B8DE-1E146F592411}"/>
              </a:ext>
            </a:extLst>
          </p:cNvPr>
          <p:cNvSpPr>
            <a:spLocks noGrp="1"/>
          </p:cNvSpPr>
          <p:nvPr>
            <p:ph type="dt" sz="half" idx="10"/>
          </p:nvPr>
        </p:nvSpPr>
        <p:spPr/>
        <p:txBody>
          <a:bodyPr/>
          <a:lstStyle/>
          <a:p>
            <a:fld id="{7382E969-7BF4-4875-90A0-8C0055142401}" type="datetimeFigureOut">
              <a:rPr lang="en-US" smtClean="0"/>
              <a:t>7/29/2024</a:t>
            </a:fld>
            <a:endParaRPr lang="en-US"/>
          </a:p>
        </p:txBody>
      </p:sp>
      <p:sp>
        <p:nvSpPr>
          <p:cNvPr id="3" name="Footer Placeholder 2">
            <a:extLst>
              <a:ext uri="{FF2B5EF4-FFF2-40B4-BE49-F238E27FC236}">
                <a16:creationId xmlns:a16="http://schemas.microsoft.com/office/drawing/2014/main" id="{62D97825-5124-E5B0-A150-3B9177961A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46C060-29E7-1F83-C497-0EB1CC1BB6AF}"/>
              </a:ext>
            </a:extLst>
          </p:cNvPr>
          <p:cNvSpPr>
            <a:spLocks noGrp="1"/>
          </p:cNvSpPr>
          <p:nvPr>
            <p:ph type="sldNum" sz="quarter" idx="12"/>
          </p:nvPr>
        </p:nvSpPr>
        <p:spPr/>
        <p:txBody>
          <a:bodyPr/>
          <a:lstStyle/>
          <a:p>
            <a:fld id="{3A2C1D14-8CBE-4DB6-AE90-E6DAEE7A379F}" type="slidenum">
              <a:rPr lang="en-US" smtClean="0"/>
              <a:t>‹#›</a:t>
            </a:fld>
            <a:endParaRPr lang="en-US"/>
          </a:p>
        </p:txBody>
      </p:sp>
    </p:spTree>
    <p:extLst>
      <p:ext uri="{BB962C8B-B14F-4D97-AF65-F5344CB8AC3E}">
        <p14:creationId xmlns:p14="http://schemas.microsoft.com/office/powerpoint/2010/main" val="191223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89EF-4936-94FF-90EF-001F02CAB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EF9E16-4BFC-9C37-0789-0336454E57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05C3F2-51E6-D653-195C-A252AFD43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402A64-07F9-D1C2-B42F-3288293B69B9}"/>
              </a:ext>
            </a:extLst>
          </p:cNvPr>
          <p:cNvSpPr>
            <a:spLocks noGrp="1"/>
          </p:cNvSpPr>
          <p:nvPr>
            <p:ph type="dt" sz="half" idx="10"/>
          </p:nvPr>
        </p:nvSpPr>
        <p:spPr/>
        <p:txBody>
          <a:bodyPr/>
          <a:lstStyle/>
          <a:p>
            <a:fld id="{7382E969-7BF4-4875-90A0-8C0055142401}" type="datetimeFigureOut">
              <a:rPr lang="en-US" smtClean="0"/>
              <a:t>7/29/2024</a:t>
            </a:fld>
            <a:endParaRPr lang="en-US"/>
          </a:p>
        </p:txBody>
      </p:sp>
      <p:sp>
        <p:nvSpPr>
          <p:cNvPr id="6" name="Footer Placeholder 5">
            <a:extLst>
              <a:ext uri="{FF2B5EF4-FFF2-40B4-BE49-F238E27FC236}">
                <a16:creationId xmlns:a16="http://schemas.microsoft.com/office/drawing/2014/main" id="{E2A94DFB-3059-9AB4-BC4F-F97F7DB53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89131-04B4-585C-4FFB-DF6D88158606}"/>
              </a:ext>
            </a:extLst>
          </p:cNvPr>
          <p:cNvSpPr>
            <a:spLocks noGrp="1"/>
          </p:cNvSpPr>
          <p:nvPr>
            <p:ph type="sldNum" sz="quarter" idx="12"/>
          </p:nvPr>
        </p:nvSpPr>
        <p:spPr/>
        <p:txBody>
          <a:bodyPr/>
          <a:lstStyle/>
          <a:p>
            <a:fld id="{3A2C1D14-8CBE-4DB6-AE90-E6DAEE7A379F}" type="slidenum">
              <a:rPr lang="en-US" smtClean="0"/>
              <a:t>‹#›</a:t>
            </a:fld>
            <a:endParaRPr lang="en-US"/>
          </a:p>
        </p:txBody>
      </p:sp>
    </p:spTree>
    <p:extLst>
      <p:ext uri="{BB962C8B-B14F-4D97-AF65-F5344CB8AC3E}">
        <p14:creationId xmlns:p14="http://schemas.microsoft.com/office/powerpoint/2010/main" val="2943275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518B-4B65-99FC-720F-888B5404A3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682F42-474B-28B0-9F2B-EED7C1E9D2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540797-A174-57B6-E722-7FCA42443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BAB44-97D7-28E8-C8CE-7FF5F944BA83}"/>
              </a:ext>
            </a:extLst>
          </p:cNvPr>
          <p:cNvSpPr>
            <a:spLocks noGrp="1"/>
          </p:cNvSpPr>
          <p:nvPr>
            <p:ph type="dt" sz="half" idx="10"/>
          </p:nvPr>
        </p:nvSpPr>
        <p:spPr/>
        <p:txBody>
          <a:bodyPr/>
          <a:lstStyle/>
          <a:p>
            <a:fld id="{7382E969-7BF4-4875-90A0-8C0055142401}" type="datetimeFigureOut">
              <a:rPr lang="en-US" smtClean="0"/>
              <a:t>7/29/2024</a:t>
            </a:fld>
            <a:endParaRPr lang="en-US"/>
          </a:p>
        </p:txBody>
      </p:sp>
      <p:sp>
        <p:nvSpPr>
          <p:cNvPr id="6" name="Footer Placeholder 5">
            <a:extLst>
              <a:ext uri="{FF2B5EF4-FFF2-40B4-BE49-F238E27FC236}">
                <a16:creationId xmlns:a16="http://schemas.microsoft.com/office/drawing/2014/main" id="{B5C4453F-D874-3106-F4C3-ADC8FD91FA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24A58-5E7B-1A53-445C-3F6A937DC506}"/>
              </a:ext>
            </a:extLst>
          </p:cNvPr>
          <p:cNvSpPr>
            <a:spLocks noGrp="1"/>
          </p:cNvSpPr>
          <p:nvPr>
            <p:ph type="sldNum" sz="quarter" idx="12"/>
          </p:nvPr>
        </p:nvSpPr>
        <p:spPr/>
        <p:txBody>
          <a:bodyPr/>
          <a:lstStyle/>
          <a:p>
            <a:fld id="{3A2C1D14-8CBE-4DB6-AE90-E6DAEE7A379F}" type="slidenum">
              <a:rPr lang="en-US" smtClean="0"/>
              <a:t>‹#›</a:t>
            </a:fld>
            <a:endParaRPr lang="en-US"/>
          </a:p>
        </p:txBody>
      </p:sp>
    </p:spTree>
    <p:extLst>
      <p:ext uri="{BB962C8B-B14F-4D97-AF65-F5344CB8AC3E}">
        <p14:creationId xmlns:p14="http://schemas.microsoft.com/office/powerpoint/2010/main" val="3633564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microsoft.com/office/2007/relationships/hdphoto" Target="../media/hdphoto1.wdp"/><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microsoft.com/office/2007/relationships/hdphoto" Target="../media/hdphoto1.wdp"/><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microsoft.com/office/2007/relationships/hdphoto" Target="../media/hdphoto1.wdp"/><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microsoft.com/office/2007/relationships/hdphoto" Target="../media/hdphoto1.wdp"/><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3000"/>
            <a:extLst>
              <a:ext uri="{BEBA8EAE-BF5A-486C-A8C5-ECC9F3942E4B}">
                <a14:imgProps xmlns:a14="http://schemas.microsoft.com/office/drawing/2010/main">
                  <a14:imgLayer r:embed="rId15">
                    <a14:imgEffect>
                      <a14:colorTemperature colorTemp="11500"/>
                    </a14:imgEffect>
                    <a14:imgEffect>
                      <a14:saturation sat="400000"/>
                    </a14:imgEffect>
                    <a14:imgEffect>
                      <a14:brightnessContrast bright="4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D1A6E-F6E0-5645-1F7B-67B37B3B4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DF761A-503F-CE4C-A5FA-726E350BA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52D22-0628-B292-DC73-34170929E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2E969-7BF4-4875-90A0-8C0055142401}" type="datetimeFigureOut">
              <a:rPr lang="en-US" smtClean="0"/>
              <a:t>7/29/2024</a:t>
            </a:fld>
            <a:endParaRPr lang="en-US"/>
          </a:p>
        </p:txBody>
      </p:sp>
      <p:sp>
        <p:nvSpPr>
          <p:cNvPr id="5" name="Footer Placeholder 4">
            <a:extLst>
              <a:ext uri="{FF2B5EF4-FFF2-40B4-BE49-F238E27FC236}">
                <a16:creationId xmlns:a16="http://schemas.microsoft.com/office/drawing/2014/main" id="{B9E88F3A-6DAA-40D2-031F-08F8C6FB8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D9DF05-E96E-0A03-7D05-E845D5CD45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C1D14-8CBE-4DB6-AE90-E6DAEE7A379F}" type="slidenum">
              <a:rPr lang="en-US" smtClean="0"/>
              <a:t>‹#›</a:t>
            </a:fld>
            <a:endParaRPr lang="en-US"/>
          </a:p>
        </p:txBody>
      </p:sp>
    </p:spTree>
    <p:extLst>
      <p:ext uri="{BB962C8B-B14F-4D97-AF65-F5344CB8AC3E}">
        <p14:creationId xmlns:p14="http://schemas.microsoft.com/office/powerpoint/2010/main" val="3503216995"/>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 id="2147484616"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23000"/>
            <a:extLst>
              <a:ext uri="{BEBA8EAE-BF5A-486C-A8C5-ECC9F3942E4B}">
                <a14:imgProps xmlns:a14="http://schemas.microsoft.com/office/drawing/2010/main">
                  <a14:imgLayer r:embed="rId16">
                    <a14:imgEffect>
                      <a14:colorTemperature colorTemp="11500"/>
                    </a14:imgEffect>
                    <a14:imgEffect>
                      <a14:saturation sat="400000"/>
                    </a14:imgEffect>
                    <a14:imgEffect>
                      <a14:brightnessContrast bright="4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832595"/>
      </p:ext>
    </p:extLst>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 id="2147484629" r:id="rId12"/>
    <p:sldLayoutId id="214748463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23000"/>
            <a:extLst>
              <a:ext uri="{BEBA8EAE-BF5A-486C-A8C5-ECC9F3942E4B}">
                <a14:imgProps xmlns:a14="http://schemas.microsoft.com/office/drawing/2010/main">
                  <a14:imgLayer r:embed="rId16">
                    <a14:imgEffect>
                      <a14:colorTemperature colorTemp="11500"/>
                    </a14:imgEffect>
                    <a14:imgEffect>
                      <a14:saturation sat="400000"/>
                    </a14:imgEffect>
                    <a14:imgEffect>
                      <a14:brightnessContrast bright="4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956160"/>
      </p:ext>
    </p:extLst>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 id="2147484643" r:id="rId12"/>
    <p:sldLayoutId id="214748464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23000"/>
            <a:extLst>
              <a:ext uri="{BEBA8EAE-BF5A-486C-A8C5-ECC9F3942E4B}">
                <a14:imgProps xmlns:a14="http://schemas.microsoft.com/office/drawing/2010/main">
                  <a14:imgLayer r:embed="rId16">
                    <a14:imgEffect>
                      <a14:colorTemperature colorTemp="11500"/>
                    </a14:imgEffect>
                    <a14:imgEffect>
                      <a14:saturation sat="400000"/>
                    </a14:imgEffect>
                    <a14:imgEffect>
                      <a14:brightnessContrast bright="4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48597"/>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23000"/>
            <a:extLst>
              <a:ext uri="{BEBA8EAE-BF5A-486C-A8C5-ECC9F3942E4B}">
                <a14:imgProps xmlns:a14="http://schemas.microsoft.com/office/drawing/2010/main">
                  <a14:imgLayer r:embed="rId16">
                    <a14:imgEffect>
                      <a14:colorTemperature colorTemp="11500"/>
                    </a14:imgEffect>
                    <a14:imgEffect>
                      <a14:saturation sat="400000"/>
                    </a14:imgEffect>
                    <a14:imgEffect>
                      <a14:brightnessContrast bright="4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86BC0-5ED2-4A5D-98F4-C6811C32CCA3}"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8E57A-B3B8-46ED-B763-F4D9D86FC7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756390"/>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 id="2147484671" r:id="rId12"/>
    <p:sldLayoutId id="214748467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 Target="slide36.xml"/><Relationship Id="rId5" Type="http://schemas.openxmlformats.org/officeDocument/2006/relationships/image" Target="../media/image7.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0.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x.doi.org/10.1016/S2214-109X(14)70227-X" TargetMode="External"/><Relationship Id="rId2" Type="http://schemas.openxmlformats.org/officeDocument/2006/relationships/hyperlink" Target="https://www.ncbi.nlm.nih.gov/pubmed/25103301" TargetMode="External"/><Relationship Id="rId1" Type="http://schemas.openxmlformats.org/officeDocument/2006/relationships/slideLayout" Target="../slideLayouts/slideLayout2.xml"/><Relationship Id="rId4" Type="http://schemas.openxmlformats.org/officeDocument/2006/relationships/hyperlink" Target="https://scholar.google.com/scholar_lookup?journal=Lancet+Glob+Health&amp;title=Global+causes+of+maternal+death:+a+WHO+systematic+analysis&amp;author=L+Say&amp;author=D+Chou&amp;author=A+Gemmill&amp;volume=2&amp;publication_year=2014&amp;pages=e323-33&amp;pmid=25103301&amp;doi=10.1016/S2214-109X(14)70227-X&am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pubmed/26287503" TargetMode="External"/><Relationship Id="rId2" Type="http://schemas.openxmlformats.org/officeDocument/2006/relationships/hyperlink" Target="https://www.ncbi.nlm.nih.gov/pmc/articles/PMC4767687/" TargetMode="External"/><Relationship Id="rId1" Type="http://schemas.openxmlformats.org/officeDocument/2006/relationships/slideLayout" Target="../slideLayouts/slideLayout2.xml"/><Relationship Id="rId5" Type="http://schemas.openxmlformats.org/officeDocument/2006/relationships/hyperlink" Target="https://scholar.google.com/scholar_lookup?journal=BJOG&amp;title=Facility-based+treatment+for+medical+complications+resulting+from+unsafe+pregnancy+termination+in+the+developing+world,+2012:+a+review+of+evidence+from+26+countries&amp;author=S+Singh&amp;author=I+Maddow-Zimet&amp;volume=123&amp;publication_year=2016&amp;pages=1489-98&amp;pmid=26287503&amp;doi=10.1111/1471-0528.13552&amp;" TargetMode="External"/><Relationship Id="rId4" Type="http://schemas.openxmlformats.org/officeDocument/2006/relationships/hyperlink" Target="https://dx.doi.org/10.1111/1471-0528.1355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59768"/>
            <a:ext cx="5814391" cy="1272067"/>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algn="ctr">
              <a:lnSpc>
                <a:spcPct val="150000"/>
              </a:lnSpc>
            </a:pPr>
            <a:r>
              <a:rPr lang="fa-IR" b="1" dirty="0">
                <a:solidFill>
                  <a:schemeClr val="tx1"/>
                </a:solidFill>
                <a:cs typeface="B Nazanin" panose="00000400000000000000" pitchFamily="2" charset="-78"/>
              </a:rPr>
              <a:t>عوارض پزشکی سقط جنین و تاثیر آن بر سلامتی مادر</a:t>
            </a:r>
          </a:p>
          <a:p>
            <a:pPr algn="ctr"/>
            <a:r>
              <a:rPr lang="fa-IR" b="1" dirty="0">
                <a:cs typeface="B Nazanin" panose="00000400000000000000" pitchFamily="2" charset="-78"/>
              </a:rPr>
              <a:t>بهمن ماه 1402</a:t>
            </a:r>
            <a:endParaRPr lang="en-US" b="1" dirty="0">
              <a:solidFill>
                <a:schemeClr val="tx1"/>
              </a:solidFill>
              <a:cs typeface="B Nazanin" panose="00000400000000000000" pitchFamily="2" charset="-78"/>
            </a:endParaRPr>
          </a:p>
          <a:p>
            <a:pPr algn="ctr"/>
            <a:endParaRPr lang="en-US" sz="2000" dirty="0">
              <a:solidFill>
                <a:schemeClr val="tx1"/>
              </a:solidFill>
              <a:cs typeface="B Nazanin" panose="00000400000000000000" pitchFamily="2" charset="-78"/>
            </a:endParaRPr>
          </a:p>
        </p:txBody>
      </p:sp>
      <p:pic>
        <p:nvPicPr>
          <p:cNvPr id="10" name="Picture 9">
            <a:extLst>
              <a:ext uri="{FF2B5EF4-FFF2-40B4-BE49-F238E27FC236}">
                <a16:creationId xmlns:a16="http://schemas.microsoft.com/office/drawing/2014/main" id="{9C80DC51-940C-6CE0-D00A-93CBF23EEC52}"/>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5037916" y="354531"/>
            <a:ext cx="6825803" cy="4436771"/>
          </a:xfrm>
          <a:prstGeom prst="rect">
            <a:avLst/>
          </a:prstGeom>
          <a:noFill/>
        </p:spPr>
      </p:pic>
    </p:spTree>
    <p:extLst>
      <p:ext uri="{BB962C8B-B14F-4D97-AF65-F5344CB8AC3E}">
        <p14:creationId xmlns:p14="http://schemas.microsoft.com/office/powerpoint/2010/main" val="3698638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085" y="1500810"/>
            <a:ext cx="9819779" cy="5108714"/>
          </a:xfrm>
        </p:spPr>
        <p:txBody>
          <a:bodyPr>
            <a:noAutofit/>
          </a:bodyPr>
          <a:lstStyle/>
          <a:p>
            <a:pPr algn="r" rtl="1">
              <a:lnSpc>
                <a:spcPct val="150000"/>
              </a:lnSpc>
            </a:pPr>
            <a:r>
              <a:rPr lang="fa-IR" sz="2400" b="1" dirty="0">
                <a:cs typeface="B Nazanin" panose="00000400000000000000" pitchFamily="2" charset="-78"/>
              </a:rPr>
              <a:t>2- </a:t>
            </a:r>
            <a:r>
              <a:rPr lang="ar-SA" sz="2400" b="1" dirty="0">
                <a:cs typeface="B Nazanin" panose="00000400000000000000" pitchFamily="2" charset="-78"/>
              </a:rPr>
              <a:t>عفونت:</a:t>
            </a:r>
            <a:r>
              <a:rPr lang="fa-IR" sz="2400" dirty="0">
                <a:cs typeface="B Nazanin" panose="00000400000000000000" pitchFamily="2" charset="-78"/>
              </a:rPr>
              <a:t/>
            </a:r>
            <a:br>
              <a:rPr lang="fa-IR" sz="2400" dirty="0">
                <a:cs typeface="B Nazanin" panose="00000400000000000000" pitchFamily="2" charset="-78"/>
              </a:rPr>
            </a:br>
            <a:r>
              <a:rPr lang="ar-SA" sz="2400" dirty="0">
                <a:cs typeface="B Nazanin" panose="00000400000000000000" pitchFamily="2" charset="-78"/>
              </a:rPr>
              <a:t> عفونت به دنبال سقط غیرایمن معمولا به دلیل باقی ماندن بقایاي بارداري، ضربه و </a:t>
            </a:r>
            <a:r>
              <a:rPr lang="fa-IR" sz="2400" dirty="0">
                <a:cs typeface="B Nazanin" panose="00000400000000000000" pitchFamily="2" charset="-78"/>
              </a:rPr>
              <a:t>یا ا</a:t>
            </a:r>
            <a:r>
              <a:rPr lang="ar-SA" sz="2400" dirty="0">
                <a:cs typeface="B Nazanin" panose="00000400000000000000" pitchFamily="2" charset="-78"/>
              </a:rPr>
              <a:t>ستفاده از </a:t>
            </a:r>
            <a:r>
              <a:rPr lang="fa-IR" sz="2400" dirty="0">
                <a:cs typeface="B Nazanin" panose="00000400000000000000" pitchFamily="2" charset="-78"/>
              </a:rPr>
              <a:t>روش ها و </a:t>
            </a:r>
            <a:r>
              <a:rPr lang="ar-SA" sz="2400" dirty="0">
                <a:cs typeface="B Nazanin" panose="00000400000000000000" pitchFamily="2" charset="-78"/>
              </a:rPr>
              <a:t>اجسام</a:t>
            </a:r>
            <a:r>
              <a:rPr lang="fa-IR" sz="2400" dirty="0">
                <a:cs typeface="B Nazanin" panose="00000400000000000000" pitchFamily="2" charset="-78"/>
              </a:rPr>
              <a:t> </a:t>
            </a:r>
            <a:r>
              <a:rPr lang="ar-SA" sz="2400" dirty="0">
                <a:cs typeface="B Nazanin" panose="00000400000000000000" pitchFamily="2" charset="-78"/>
              </a:rPr>
              <a:t>غیراستریل رخ می دهد. در صورتیکه عفونت درمان نشده یا بصورت ناقص درمان شود می تواند سبب عفونت عمومی بدن، شوك سپتیک، نارسایی در عملکرد ارگان هاي حیاتی، اختلالات منتشر انعقادي و عقیمی در آینده گردد. شوك عفوني و سقط عفوني</a:t>
            </a:r>
            <a:r>
              <a:rPr lang="fa-IR" sz="2400" dirty="0">
                <a:cs typeface="B Nazanin" panose="00000400000000000000" pitchFamily="2" charset="-78"/>
              </a:rPr>
              <a:t>، </a:t>
            </a:r>
            <a:r>
              <a:rPr lang="ar-SA" sz="2400" dirty="0">
                <a:cs typeface="B Nazanin" panose="00000400000000000000" pitchFamily="2" charset="-78"/>
              </a:rPr>
              <a:t>درد مزمن</a:t>
            </a:r>
            <a:r>
              <a:rPr lang="fa-IR" sz="2400" dirty="0">
                <a:cs typeface="B Nazanin" panose="00000400000000000000" pitchFamily="2" charset="-78"/>
              </a:rPr>
              <a:t>،</a:t>
            </a:r>
            <a:r>
              <a:rPr lang="ar-SA" sz="2400" dirty="0">
                <a:cs typeface="B Nazanin" panose="00000400000000000000" pitchFamily="2" charset="-78"/>
              </a:rPr>
              <a:t> مشکلات ادراري تناسلی</a:t>
            </a:r>
            <a:r>
              <a:rPr lang="fa-IR" sz="2400" dirty="0">
                <a:cs typeface="B Nazanin" panose="00000400000000000000" pitchFamily="2" charset="-78"/>
              </a:rPr>
              <a:t>، </a:t>
            </a:r>
            <a:r>
              <a:rPr lang="ar-SA" sz="2400" dirty="0">
                <a:cs typeface="B Nazanin" panose="00000400000000000000" pitchFamily="2" charset="-78"/>
              </a:rPr>
              <a:t>دردهاي شکمی و یا لگن، ترشحات بدبو، تب و لرز، خونریزي و لکه بینی و حساسیت رحم و ضمایم آن را در افرادي که پیش از این باردار بوده</a:t>
            </a:r>
            <a:r>
              <a:rPr lang="fa-IR" sz="2400" dirty="0">
                <a:cs typeface="B Nazanin" panose="00000400000000000000" pitchFamily="2" charset="-78"/>
              </a:rPr>
              <a:t>، </a:t>
            </a:r>
            <a:r>
              <a:rPr lang="ar-SA" sz="2400" dirty="0">
                <a:cs typeface="B Nazanin" panose="00000400000000000000" pitchFamily="2" charset="-78"/>
              </a:rPr>
              <a:t>باید به عنوان علایم هشداري براي عفونت احتمالی درنظر گرفته و فرد را به واحد مربوطه ارجاع نمود</a:t>
            </a:r>
            <a:r>
              <a:rPr lang="fa-IR" sz="2400" dirty="0">
                <a:cs typeface="B Nazanin" panose="00000400000000000000" pitchFamily="2" charset="-78"/>
              </a:rPr>
              <a:t>.</a:t>
            </a:r>
            <a:br>
              <a:rPr lang="fa-IR" sz="2400" dirty="0">
                <a:cs typeface="B Nazanin" panose="00000400000000000000" pitchFamily="2" charset="-78"/>
              </a:rPr>
            </a:br>
            <a:r>
              <a:rPr lang="fa-IR" sz="2400" dirty="0">
                <a:cs typeface="B Nazanin" panose="00000400000000000000" pitchFamily="2" charset="-78"/>
              </a:rPr>
              <a:t>و همچنین گزارش هایی هم از </a:t>
            </a:r>
            <a:r>
              <a:rPr lang="ar-SA" sz="2400" dirty="0">
                <a:latin typeface="Calibri" panose="020F0502020204030204" pitchFamily="34" charset="0"/>
                <a:ea typeface="Calibri" panose="020F0502020204030204" pitchFamily="34" charset="0"/>
                <a:cs typeface="B Nazanin" panose="00000400000000000000" pitchFamily="2" charset="-78"/>
              </a:rPr>
              <a:t>خونريزي داخل صفاقي، سپتيسمي، آبسه لگني و</a:t>
            </a:r>
            <a:r>
              <a:rPr lang="en-US" sz="2400" dirty="0">
                <a:latin typeface="Calibri" panose="020F0502020204030204" pitchFamily="34" charset="0"/>
                <a:ea typeface="Calibri" panose="020F0502020204030204" pitchFamily="34" charset="0"/>
                <a:cs typeface="B Nazanin" panose="00000400000000000000" pitchFamily="2" charset="-78"/>
              </a:rPr>
              <a:t> PID </a:t>
            </a:r>
            <a:r>
              <a:rPr lang="fa-IR" sz="2400" dirty="0">
                <a:latin typeface="Calibri" panose="020F0502020204030204" pitchFamily="34" charset="0"/>
                <a:ea typeface="Calibri" panose="020F0502020204030204" pitchFamily="34" charset="0"/>
                <a:cs typeface="B Nazanin" panose="00000400000000000000" pitchFamily="2" charset="-78"/>
              </a:rPr>
              <a:t>وجود دارد.</a:t>
            </a:r>
            <a:endParaRPr lang="en-US" sz="2400" dirty="0">
              <a:cs typeface="B Nazanin" panose="00000400000000000000" pitchFamily="2" charset="-78"/>
            </a:endParaRPr>
          </a:p>
        </p:txBody>
      </p:sp>
      <p:sp>
        <p:nvSpPr>
          <p:cNvPr id="4" name="Title 1"/>
          <p:cNvSpPr txBox="1">
            <a:spLocks/>
          </p:cNvSpPr>
          <p:nvPr/>
        </p:nvSpPr>
        <p:spPr>
          <a:xfrm>
            <a:off x="2339648" y="758127"/>
            <a:ext cx="8596668" cy="74268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SA" b="1" dirty="0">
                <a:solidFill>
                  <a:schemeClr val="tx1"/>
                </a:solidFill>
                <a:cs typeface="B Nazanin" panose="00000400000000000000" pitchFamily="2" charset="-78"/>
              </a:rPr>
              <a:t>عوارض سقط</a:t>
            </a:r>
            <a:r>
              <a:rPr lang="fa-IR" b="1" dirty="0">
                <a:solidFill>
                  <a:schemeClr val="tx1"/>
                </a:solidFill>
                <a:cs typeface="B Nazanin" panose="00000400000000000000" pitchFamily="2" charset="-78"/>
              </a:rPr>
              <a:t> (ادامه)</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2279858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146" y="2126974"/>
            <a:ext cx="9819779" cy="3006960"/>
          </a:xfrm>
        </p:spPr>
        <p:txBody>
          <a:bodyPr>
            <a:noAutofit/>
          </a:bodyPr>
          <a:lstStyle/>
          <a:p>
            <a:pPr algn="r" rtl="1">
              <a:lnSpc>
                <a:spcPct val="150000"/>
              </a:lnSpc>
            </a:pPr>
            <a:r>
              <a:rPr lang="fa-IR" sz="2400" b="1" dirty="0">
                <a:cs typeface="B Nazanin" panose="00000400000000000000" pitchFamily="2" charset="-78"/>
              </a:rPr>
              <a:t>3- </a:t>
            </a:r>
            <a:r>
              <a:rPr lang="ar-SA" sz="2400" b="1" dirty="0">
                <a:cs typeface="B Nazanin" panose="00000400000000000000" pitchFamily="2" charset="-78"/>
              </a:rPr>
              <a:t>سوراخ شدن و آسیب ارگان هاي درون شکم:</a:t>
            </a:r>
            <a:r>
              <a:rPr lang="fa-IR" sz="2400" dirty="0">
                <a:cs typeface="B Nazanin" panose="00000400000000000000" pitchFamily="2" charset="-78"/>
              </a:rPr>
              <a:t/>
            </a:r>
            <a:br>
              <a:rPr lang="fa-IR" sz="2400" dirty="0">
                <a:cs typeface="B Nazanin" panose="00000400000000000000" pitchFamily="2" charset="-78"/>
              </a:rPr>
            </a:br>
            <a:r>
              <a:rPr lang="ar-SA" sz="2400" dirty="0">
                <a:cs typeface="B Nazanin" panose="00000400000000000000" pitchFamily="2" charset="-78"/>
              </a:rPr>
              <a:t> وارد کردن جسم خارجی به </a:t>
            </a:r>
            <a:r>
              <a:rPr lang="fa-IR" sz="2400" dirty="0">
                <a:cs typeface="B Nazanin" panose="00000400000000000000" pitchFamily="2" charset="-78"/>
              </a:rPr>
              <a:t>د</a:t>
            </a:r>
            <a:r>
              <a:rPr lang="ar-SA" sz="2400" dirty="0">
                <a:cs typeface="B Nazanin" panose="00000400000000000000" pitchFamily="2" charset="-78"/>
              </a:rPr>
              <a:t>ستگاه تناسلی یکی از علل شایع آسیب هاي مرتبط با سقط است. وارد کردن جسم خارجی نه تنها سبب آسیب به دستگاه تناسلی و سوراخ شدن رحم می گردد، بلکه می تواند سبب آسیب و سوراخ شدن لوله هاي رحمی، تخمدان ها، روده، روده بزرگ، مثانه و سایر اعضاي داخل شکم گردد. خوردن مواد شیمیایی نیز می تواند سبب آسیب ارگان هاي داخلی بدن شود.</a:t>
            </a:r>
            <a:endParaRPr lang="en-US" sz="2400" dirty="0">
              <a:cs typeface="B Nazanin" panose="00000400000000000000" pitchFamily="2" charset="-78"/>
            </a:endParaRPr>
          </a:p>
        </p:txBody>
      </p:sp>
      <p:sp>
        <p:nvSpPr>
          <p:cNvPr id="4" name="Title 1"/>
          <p:cNvSpPr txBox="1">
            <a:spLocks/>
          </p:cNvSpPr>
          <p:nvPr/>
        </p:nvSpPr>
        <p:spPr>
          <a:xfrm>
            <a:off x="2240257" y="1518096"/>
            <a:ext cx="8596668" cy="74268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SA" b="1" dirty="0">
                <a:solidFill>
                  <a:schemeClr val="tx1"/>
                </a:solidFill>
                <a:cs typeface="B Nazanin" panose="00000400000000000000" pitchFamily="2" charset="-78"/>
              </a:rPr>
              <a:t>عوارض سقط</a:t>
            </a:r>
            <a:r>
              <a:rPr lang="fa-IR" b="1" dirty="0">
                <a:solidFill>
                  <a:schemeClr val="tx1"/>
                </a:solidFill>
                <a:cs typeface="B Nazanin" panose="00000400000000000000" pitchFamily="2" charset="-78"/>
              </a:rPr>
              <a:t> (ادامه)</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549100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790" y="1203056"/>
            <a:ext cx="9909313" cy="5297135"/>
          </a:xfrm>
        </p:spPr>
        <p:txBody>
          <a:bodyPr>
            <a:noAutofit/>
          </a:bodyPr>
          <a:lstStyle/>
          <a:p>
            <a:pPr algn="r" rtl="1">
              <a:lnSpc>
                <a:spcPct val="150000"/>
              </a:lnSpc>
            </a:pPr>
            <a:r>
              <a:rPr lang="fa-IR" sz="2400" b="1" dirty="0">
                <a:cs typeface="B Nazanin" panose="00000400000000000000" pitchFamily="2" charset="-78"/>
              </a:rPr>
              <a:t>4- </a:t>
            </a:r>
            <a:r>
              <a:rPr lang="ar-SA" sz="2400" b="1" dirty="0">
                <a:cs typeface="B Nazanin" panose="00000400000000000000" pitchFamily="2" charset="-78"/>
              </a:rPr>
              <a:t>خونریزي: </a:t>
            </a:r>
            <a:r>
              <a:rPr lang="ar-SA" sz="2400" dirty="0">
                <a:cs typeface="B Nazanin" panose="00000400000000000000" pitchFamily="2" charset="-78"/>
              </a:rPr>
              <a:t>خونریزي یکی از شایع ترین عوارض سقط غیر ایمن بوده و می تواند به دلیل پاره شدن واژن، گردن رحم، رحم، بافت هاي رحمی، عفونت و آتونی رحم (به دلیل باقی ماندن بقایاي بارداري در بسیاري از موارد) رخ دهد. خونریزي می تواند شوك (به دلیل کاهش حجم خون در گردش)، اختلالات انعقادي و مرگ را به دنبال داشته باشد</a:t>
            </a:r>
            <a:r>
              <a:rPr lang="en-US" sz="2400" dirty="0">
                <a:cs typeface="B Nazanin" panose="00000400000000000000" pitchFamily="2" charset="-78"/>
              </a:rPr>
              <a:t>.</a:t>
            </a:r>
            <a:r>
              <a:rPr lang="fa-IR" sz="2400" u="sng" dirty="0">
                <a:cs typeface="B Nazanin" panose="00000400000000000000" pitchFamily="2" charset="-78"/>
              </a:rPr>
              <a:t/>
            </a:r>
            <a:br>
              <a:rPr lang="fa-IR" sz="2400" u="sng" dirty="0">
                <a:cs typeface="B Nazanin" panose="00000400000000000000" pitchFamily="2" charset="-78"/>
              </a:rPr>
            </a:br>
            <a:r>
              <a:rPr lang="fa-IR" sz="2400" b="1" dirty="0">
                <a:cs typeface="B Nazanin" panose="00000400000000000000" pitchFamily="2" charset="-78"/>
              </a:rPr>
              <a:t>5- </a:t>
            </a:r>
            <a:r>
              <a:rPr lang="ar-SA" sz="2400" b="1" dirty="0">
                <a:cs typeface="B Nazanin" panose="00000400000000000000" pitchFamily="2" charset="-78"/>
              </a:rPr>
              <a:t>ناباروري:</a:t>
            </a:r>
            <a:r>
              <a:rPr lang="fa-IR" sz="2400" b="1" dirty="0">
                <a:cs typeface="B Nazanin" panose="00000400000000000000" pitchFamily="2" charset="-78"/>
              </a:rPr>
              <a:t> </a:t>
            </a:r>
            <a:r>
              <a:rPr lang="ar-SA" sz="2400" dirty="0">
                <a:cs typeface="B Nazanin" panose="00000400000000000000" pitchFamily="2" charset="-78"/>
              </a:rPr>
              <a:t>ناباروری</a:t>
            </a:r>
            <a:r>
              <a:rPr lang="fa-IR" sz="2400" dirty="0">
                <a:cs typeface="B Nazanin" panose="00000400000000000000" pitchFamily="2" charset="-78"/>
              </a:rPr>
              <a:t>،‌ ناتوانی جنسی و جسمی</a:t>
            </a:r>
            <a:r>
              <a:rPr lang="ar-SA" sz="2400" dirty="0">
                <a:cs typeface="B Nazanin" panose="00000400000000000000" pitchFamily="2" charset="-78"/>
              </a:rPr>
              <a:t> نیز از عوارض سقط بوده و می تواند هزینه هاي زیادي را براي خدمات درمانی مورد نیاز به سیستم دولت و یا خود فرد تحمیل نماید</a:t>
            </a:r>
            <a:r>
              <a:rPr lang="en-US" sz="2400" dirty="0">
                <a:cs typeface="B Nazanin" panose="00000400000000000000" pitchFamily="2" charset="-78"/>
              </a:rPr>
              <a:t>. </a:t>
            </a:r>
            <a:br>
              <a:rPr lang="en-US" sz="2400" dirty="0">
                <a:cs typeface="B Nazanin" panose="00000400000000000000" pitchFamily="2" charset="-78"/>
              </a:rPr>
            </a:br>
            <a:r>
              <a:rPr lang="fa-IR" sz="2400" dirty="0">
                <a:cs typeface="B Nazanin" panose="00000400000000000000" pitchFamily="2" charset="-78"/>
              </a:rPr>
              <a:t>همچنین در مطالعاتی مشاهده است که خطر ابتلا به سرطان سینه تا 50% در زنان دارای سقط عمدی جنین بیشتر از زنان دیگر است. </a:t>
            </a:r>
            <a:endParaRPr lang="en-US" sz="2400" dirty="0">
              <a:cs typeface="B Nazanin" panose="00000400000000000000" pitchFamily="2" charset="-78"/>
            </a:endParaRPr>
          </a:p>
        </p:txBody>
      </p:sp>
      <p:sp>
        <p:nvSpPr>
          <p:cNvPr id="4" name="Title 1"/>
          <p:cNvSpPr txBox="1">
            <a:spLocks/>
          </p:cNvSpPr>
          <p:nvPr/>
        </p:nvSpPr>
        <p:spPr>
          <a:xfrm>
            <a:off x="2326435" y="679034"/>
            <a:ext cx="8596668" cy="742683"/>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pPr>
            <a:r>
              <a:rPr lang="ar-SA" b="1" dirty="0">
                <a:solidFill>
                  <a:schemeClr val="tx1"/>
                </a:solidFill>
                <a:cs typeface="B Nazanin" panose="00000400000000000000" pitchFamily="2" charset="-78"/>
              </a:rPr>
              <a:t>عوارض سقط</a:t>
            </a:r>
            <a:r>
              <a:rPr lang="fa-IR" b="1" dirty="0">
                <a:solidFill>
                  <a:schemeClr val="tx1"/>
                </a:solidFill>
                <a:cs typeface="B Nazanin" panose="00000400000000000000" pitchFamily="2" charset="-78"/>
              </a:rPr>
              <a:t> (ادامه)</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601434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1141087"/>
            <a:ext cx="10167729" cy="5716913"/>
          </a:xfrm>
        </p:spPr>
        <p:txBody>
          <a:bodyPr>
            <a:noAutofit/>
          </a:bodyPr>
          <a:lstStyle/>
          <a:p>
            <a:pPr lvl="0" algn="r" rtl="1">
              <a:lnSpc>
                <a:spcPct val="150000"/>
              </a:lnSpc>
            </a:pPr>
            <a:r>
              <a:rPr lang="fa-IR" sz="2400" b="1" dirty="0">
                <a:cs typeface="B Nazanin" panose="00000400000000000000" pitchFamily="2" charset="-78"/>
              </a:rPr>
              <a:t>6- </a:t>
            </a:r>
            <a:r>
              <a:rPr lang="ar-SA" sz="2400" b="1" dirty="0">
                <a:cs typeface="B Nazanin" panose="00000400000000000000" pitchFamily="2" charset="-78"/>
              </a:rPr>
              <a:t>مر</a:t>
            </a:r>
            <a:r>
              <a:rPr lang="fa-IR" sz="2400" b="1" dirty="0">
                <a:cs typeface="B Nazanin" panose="00000400000000000000" pitchFamily="2" charset="-78"/>
              </a:rPr>
              <a:t>گ: </a:t>
            </a:r>
            <a:br>
              <a:rPr lang="fa-IR" sz="2400" b="1" dirty="0">
                <a:cs typeface="B Nazanin" panose="00000400000000000000" pitchFamily="2" charset="-78"/>
              </a:rPr>
            </a:br>
            <a:r>
              <a:rPr lang="en-US" sz="2400" dirty="0">
                <a:cs typeface="B Nazanin" panose="00000400000000000000" pitchFamily="2" charset="-78"/>
              </a:rPr>
              <a:t> </a:t>
            </a:r>
            <a:r>
              <a:rPr lang="ar-SA" sz="2400" dirty="0">
                <a:cs typeface="B Nazanin" panose="00000400000000000000" pitchFamily="2" charset="-78"/>
              </a:rPr>
              <a:t>استفاده از ترکیبات دارویی براي انجام سقط در طی سال هاي گذشته در سراسر جهان افزایش یافته است</a:t>
            </a:r>
            <a:r>
              <a:rPr lang="fa-IR" sz="2400" dirty="0">
                <a:cs typeface="B Nazanin" panose="00000400000000000000" pitchFamily="2" charset="-78"/>
              </a:rPr>
              <a:t>. </a:t>
            </a:r>
            <a:r>
              <a:rPr lang="ar-SA" sz="2400" dirty="0">
                <a:cs typeface="B Nazanin" panose="00000400000000000000" pitchFamily="2" charset="-78"/>
              </a:rPr>
              <a:t>این امر باعث شده است که مرگ ها و عوارض شدید ناشی از سقط ها کاهش یابد</a:t>
            </a:r>
            <a:r>
              <a:rPr lang="fa-IR" sz="2400" dirty="0">
                <a:cs typeface="B Nazanin" panose="00000400000000000000" pitchFamily="2" charset="-78"/>
              </a:rPr>
              <a:t>. </a:t>
            </a:r>
            <a:r>
              <a:rPr lang="ar-SA" sz="2400" dirty="0">
                <a:cs typeface="B Nazanin" panose="00000400000000000000" pitchFamily="2" charset="-78"/>
              </a:rPr>
              <a:t>ولی علیرغم این مساله باید توجه داشت که براساس آمار موجود سقط هاي غیرایمن عامل حدود 13 % از موارد مرگ و میر مادران (حدود یک مورد از هر هشت مورد مرگ مادر) می باشند. این تعداد معادل 47000 مرگ در سال محاسبه شده است. به نظر می رسد تمام مرگ هاي ناشی از سقط در کشورهاي در حال توسعه رخ م</a:t>
            </a:r>
            <a:r>
              <a:rPr lang="fa-IR" sz="2400" dirty="0">
                <a:cs typeface="B Nazanin" panose="00000400000000000000" pitchFamily="2" charset="-78"/>
              </a:rPr>
              <a:t>ی</a:t>
            </a:r>
            <a:r>
              <a:rPr lang="ar-SA" sz="2400" dirty="0">
                <a:cs typeface="B Nazanin" panose="00000400000000000000" pitchFamily="2" charset="-78"/>
              </a:rPr>
              <a:t> دهد که بیشترین موارد آن نیز در کشورهاي افریقایی است. باید به یاد داشت که به ازاي هر مرگ مادر به دنبال سقط جنین، 15 مادر دچار مشکلاتی مانند درد مزمن، نازایی و مشکلات ادراري تناسلی می شوند.</a:t>
            </a:r>
            <a:r>
              <a:rPr lang="fa-IR" sz="2400" dirty="0">
                <a:cs typeface="B Nazanin" panose="00000400000000000000" pitchFamily="2" charset="-78"/>
              </a:rPr>
              <a:t> در ادامه به دلایلی که سقط عمدی جنین می تواند منجر به مرگ شود اشاره می کنیم.</a:t>
            </a:r>
            <a:endParaRPr lang="en-US" sz="1400" dirty="0">
              <a:cs typeface="B Nazanin" panose="00000400000000000000" pitchFamily="2" charset="-78"/>
            </a:endParaRPr>
          </a:p>
        </p:txBody>
      </p:sp>
      <p:sp>
        <p:nvSpPr>
          <p:cNvPr id="4" name="Title 1"/>
          <p:cNvSpPr txBox="1">
            <a:spLocks/>
          </p:cNvSpPr>
          <p:nvPr/>
        </p:nvSpPr>
        <p:spPr>
          <a:xfrm>
            <a:off x="2350557" y="584496"/>
            <a:ext cx="8596668" cy="742683"/>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pPr>
            <a:r>
              <a:rPr lang="ar-SA" b="1" dirty="0">
                <a:solidFill>
                  <a:schemeClr val="tx1"/>
                </a:solidFill>
                <a:cs typeface="B Nazanin" panose="00000400000000000000" pitchFamily="2" charset="-78"/>
              </a:rPr>
              <a:t>عوارض سقط</a:t>
            </a:r>
            <a:r>
              <a:rPr lang="fa-IR" b="1" dirty="0">
                <a:solidFill>
                  <a:schemeClr val="tx1"/>
                </a:solidFill>
                <a:cs typeface="B Nazanin" panose="00000400000000000000" pitchFamily="2" charset="-78"/>
              </a:rPr>
              <a:t> (ادامه)</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1130815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5628"/>
            <a:ext cx="7404652" cy="1421137"/>
          </a:xfrm>
          <a:solidFill>
            <a:schemeClr val="bg1"/>
          </a:solidFill>
          <a:effectLst>
            <a:outerShdw blurRad="50800" dist="38100" dir="2700000" algn="tl" rotWithShape="0">
              <a:prstClr val="black">
                <a:alpha val="40000"/>
              </a:prstClr>
            </a:outerShdw>
          </a:effectLst>
        </p:spPr>
        <p:txBody>
          <a:bodyPr>
            <a:normAutofit/>
          </a:bodyPr>
          <a:lstStyle/>
          <a:p>
            <a:pPr rtl="1">
              <a:lnSpc>
                <a:spcPct val="150000"/>
              </a:lnSpc>
            </a:pPr>
            <a:r>
              <a:rPr lang="fa-IR" b="1" dirty="0">
                <a:cs typeface="B Nazanin" panose="00000400000000000000" pitchFamily="2" charset="-78"/>
              </a:rPr>
              <a:t>دلایل مرگ بعد از سقط عمدی جنین</a:t>
            </a:r>
            <a:endParaRPr lang="en-US" dirty="0">
              <a:cs typeface="B Nazanin" panose="00000400000000000000" pitchFamily="2" charset="-78"/>
            </a:endParaRPr>
          </a:p>
        </p:txBody>
      </p:sp>
    </p:spTree>
    <p:extLst>
      <p:ext uri="{BB962C8B-B14F-4D97-AF65-F5344CB8AC3E}">
        <p14:creationId xmlns:p14="http://schemas.microsoft.com/office/powerpoint/2010/main" val="291554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799" y="1406690"/>
            <a:ext cx="9375819" cy="5043805"/>
          </a:xfrm>
        </p:spPr>
        <p:txBody>
          <a:bodyPr>
            <a:noAutofit/>
          </a:bodyPr>
          <a:lstStyle/>
          <a:p>
            <a:pPr lvl="0" algn="r" rtl="1">
              <a:lnSpc>
                <a:spcPct val="150000"/>
              </a:lnSpc>
            </a:pPr>
            <a:r>
              <a:rPr lang="fa-IR" sz="2400" b="1" dirty="0">
                <a:cs typeface="B Nazanin" panose="00000400000000000000" pitchFamily="2" charset="-78"/>
              </a:rPr>
              <a:t>1- مرگ مهاری:</a:t>
            </a:r>
            <a:br>
              <a:rPr lang="fa-IR" sz="2400" b="1" dirty="0">
                <a:cs typeface="B Nazanin" panose="00000400000000000000" pitchFamily="2" charset="-78"/>
              </a:rPr>
            </a:br>
            <a:r>
              <a:rPr lang="fa-IR" sz="2400" b="1" dirty="0">
                <a:cs typeface="B Nazanin" panose="00000400000000000000" pitchFamily="2" charset="-78"/>
              </a:rPr>
              <a:t> </a:t>
            </a:r>
            <a:r>
              <a:rPr lang="fa-IR" sz="2400" dirty="0">
                <a:cs typeface="B Nazanin" panose="00000400000000000000" pitchFamily="2" charset="-78"/>
              </a:rPr>
              <a:t>به دنبال قرار گرفتن کاتر، سوند، و یا سرنگ در دهانه رحم به ويژه اگر اين كار بـه سـرعت و ناگهاني صورت گيرد تحريك واگ ناشي از ديلاتاسيون شديد بروز ميكند و اين امر منجر بـه بـراديكـاردي و ايست قلبي ميگردد. تزريق ناگهاني حجم زيـاد مايعـات براي سقط نيز با همين مكانيسم ميتواند منجر به ايست قلبي گردد.</a:t>
            </a:r>
            <a:br>
              <a:rPr lang="fa-IR" sz="2400" dirty="0">
                <a:cs typeface="B Nazanin" panose="00000400000000000000" pitchFamily="2" charset="-78"/>
              </a:rPr>
            </a:br>
            <a:r>
              <a:rPr lang="fa-IR" sz="2400" b="1" dirty="0">
                <a:cs typeface="B Nazanin" panose="00000400000000000000" pitchFamily="2" charset="-78"/>
              </a:rPr>
              <a:t>2-  اضطراب و فشار روحـي:</a:t>
            </a:r>
            <a:br>
              <a:rPr lang="fa-IR" sz="2400" b="1" dirty="0">
                <a:cs typeface="B Nazanin" panose="00000400000000000000" pitchFamily="2" charset="-78"/>
              </a:rPr>
            </a:br>
            <a:r>
              <a:rPr lang="fa-IR" sz="2400" b="1" dirty="0">
                <a:cs typeface="B Nazanin" panose="00000400000000000000" pitchFamily="2" charset="-78"/>
              </a:rPr>
              <a:t>اضطراب و فشار روحی</a:t>
            </a:r>
            <a:r>
              <a:rPr lang="fa-IR" sz="2400" dirty="0">
                <a:cs typeface="B Nazanin" panose="00000400000000000000" pitchFamily="2" charset="-78"/>
              </a:rPr>
              <a:t> زنـان حاملـه در زمـان انجـام سقط جنائي و بروز رفلكس وازوواگال، مرگ مهـاري را در جريان اين نوع سقط افزايش ميدهد. در اتوپسي اين موارد هيچگونه يافته اختصاصي مشهود نيـست و تنهـا تابلوي مرگ مي تواند به تعيين علت كمك نمايد.</a:t>
            </a:r>
            <a:endParaRPr lang="en-US" sz="2000" dirty="0">
              <a:cs typeface="B Nazanin" panose="00000400000000000000" pitchFamily="2" charset="-78"/>
            </a:endParaRPr>
          </a:p>
        </p:txBody>
      </p:sp>
      <p:sp>
        <p:nvSpPr>
          <p:cNvPr id="4" name="Title 1"/>
          <p:cNvSpPr txBox="1">
            <a:spLocks/>
          </p:cNvSpPr>
          <p:nvPr/>
        </p:nvSpPr>
        <p:spPr>
          <a:xfrm>
            <a:off x="2182950" y="501623"/>
            <a:ext cx="8596668" cy="7426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pPr>
            <a:r>
              <a:rPr lang="fa-IR" b="1" dirty="0">
                <a:solidFill>
                  <a:schemeClr val="tx1"/>
                </a:solidFill>
                <a:cs typeface="B Nazanin" panose="00000400000000000000" pitchFamily="2" charset="-78"/>
              </a:rPr>
              <a:t>دلایل مرگ بعد از سقط عمدی جنین:</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2953490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495" y="2100151"/>
            <a:ext cx="9959010" cy="2657697"/>
          </a:xfrm>
        </p:spPr>
        <p:txBody>
          <a:bodyPr>
            <a:noAutofit/>
          </a:bodyPr>
          <a:lstStyle/>
          <a:p>
            <a:pPr algn="r" rtl="1">
              <a:lnSpc>
                <a:spcPct val="150000"/>
              </a:lnSpc>
            </a:pPr>
            <a:r>
              <a:rPr lang="fa-IR" sz="2400" b="1" dirty="0">
                <a:cs typeface="B Nazanin" panose="00000400000000000000" pitchFamily="2" charset="-78"/>
              </a:rPr>
              <a:t>3- مــسموميت: </a:t>
            </a:r>
            <a:r>
              <a:rPr lang="fa-IR" sz="2400" dirty="0">
                <a:cs typeface="B Nazanin" panose="00000400000000000000" pitchFamily="2" charset="-78"/>
              </a:rPr>
              <a:t>در صــورت افــزايش دوز، كليــه مــواد و داروهـاي بكـار رفتـه جهـت سـقط، مـي تواننـد منجـر به مسموميت و مرگ شوند. پرمنگنات پتاسيم با نكـروز موضعي واژن و جذب سيـستميك، اثـرات كـشنده خـود را با نارسايي كليوي اعمال مي نمايد. عنصر يد به اشكال مختلف مصرف ميگـردد كـه در صـورت جـذب اتفـاقي به دليل اثرات توكسيك منجر به مـرگ خواهـد شـد.</a:t>
            </a:r>
            <a:endParaRPr lang="en-US" sz="2400" dirty="0">
              <a:cs typeface="B Nazanin" panose="00000400000000000000" pitchFamily="2" charset="-78"/>
            </a:endParaRPr>
          </a:p>
        </p:txBody>
      </p:sp>
      <p:sp>
        <p:nvSpPr>
          <p:cNvPr id="4" name="Title 1"/>
          <p:cNvSpPr txBox="1">
            <a:spLocks/>
          </p:cNvSpPr>
          <p:nvPr/>
        </p:nvSpPr>
        <p:spPr>
          <a:xfrm>
            <a:off x="2391751" y="1357468"/>
            <a:ext cx="8596668" cy="7426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pPr>
            <a:r>
              <a:rPr lang="fa-IR" b="1" dirty="0">
                <a:solidFill>
                  <a:schemeClr val="tx1"/>
                </a:solidFill>
                <a:cs typeface="B Nazanin" panose="00000400000000000000" pitchFamily="2" charset="-78"/>
              </a:rPr>
              <a:t>دلایل مرگ بعد از سقط عمدی جنین:</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205130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667" y="1870760"/>
            <a:ext cx="9959010" cy="3670069"/>
          </a:xfrm>
        </p:spPr>
        <p:txBody>
          <a:bodyPr>
            <a:noAutofit/>
          </a:bodyPr>
          <a:lstStyle/>
          <a:p>
            <a:pPr algn="r" rtl="1">
              <a:lnSpc>
                <a:spcPct val="150000"/>
              </a:lnSpc>
            </a:pPr>
            <a:r>
              <a:rPr lang="fa-IR" sz="2400" b="1" dirty="0">
                <a:cs typeface="B Nazanin" panose="00000400000000000000" pitchFamily="2" charset="-78"/>
              </a:rPr>
              <a:t>4- مسموميت هـاي حـاد و تحـت حـاد بـا سـرب:</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بـا سـابقه تاريخي مصرف، از مواردي است كه مـرگ هـاي فـوري و تاخيري آن گزارش شده است. اتوپسي در كليه موارد غيراختـصاصي اســت و تنهــا يافتـه هــاي ســم شناســي و پاتولوژي به تشخيص علت مرگ كمك مي كنـد. بـروز خونريزي شديد واژينال منجـر بـه مراجعـه بـه پزشـك يــا بيمارســتان، پنهــان كــردن موضــوع و تــلاش در جلــوه دادن ســقط خودبخــودي خواهــد شــد كــه بــر اين اساس لازم است پزشكان با ايـن مـوارد سـقط هـاي خودبخودي آشنا باشند. </a:t>
            </a:r>
            <a:endParaRPr lang="en-US" sz="2400" dirty="0">
              <a:cs typeface="B Nazanin" panose="00000400000000000000" pitchFamily="2" charset="-78"/>
            </a:endParaRPr>
          </a:p>
        </p:txBody>
      </p:sp>
      <p:sp>
        <p:nvSpPr>
          <p:cNvPr id="4" name="Title 1"/>
          <p:cNvSpPr txBox="1">
            <a:spLocks/>
          </p:cNvSpPr>
          <p:nvPr/>
        </p:nvSpPr>
        <p:spPr>
          <a:xfrm>
            <a:off x="2653009" y="1128077"/>
            <a:ext cx="8596668" cy="74268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pPr>
            <a:r>
              <a:rPr lang="fa-IR" sz="3200" b="1" dirty="0">
                <a:solidFill>
                  <a:schemeClr val="tx1"/>
                </a:solidFill>
                <a:cs typeface="B Nazanin" panose="00000400000000000000" pitchFamily="2" charset="-78"/>
              </a:rPr>
              <a:t>دلایل مرگ بعد از سقط عمدی جنین:</a:t>
            </a:r>
            <a:endParaRPr lang="en-US"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757426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892" y="2353873"/>
            <a:ext cx="10088216" cy="3495173"/>
          </a:xfrm>
        </p:spPr>
        <p:txBody>
          <a:bodyPr>
            <a:noAutofit/>
          </a:bodyPr>
          <a:lstStyle/>
          <a:p>
            <a:pPr lvl="0" algn="r" rtl="1">
              <a:lnSpc>
                <a:spcPct val="150000"/>
              </a:lnSpc>
            </a:pPr>
            <a:r>
              <a:rPr lang="fa-IR" sz="2400" b="1" dirty="0">
                <a:cs typeface="B Nazanin" panose="00000400000000000000" pitchFamily="2" charset="-78"/>
              </a:rPr>
              <a:t>5- شـوك همـوراژيك:  </a:t>
            </a:r>
            <a:r>
              <a:rPr lang="fa-IR" sz="2400" dirty="0">
                <a:cs typeface="B Nazanin" panose="00000400000000000000" pitchFamily="2" charset="-78"/>
              </a:rPr>
              <a:t>استفاده از ابزار و وسايل سخت يا فلزي و يا سـرنگ مـيتوانـد منجـر بـه پـارگي واژن، فـورنيكس خلفـي و يـا سـرويكس و رحـم و در نتيجـه خونريزي شـديد داخلـي و خـارجي و در نهايـت باعـث شوك هموراژيك گردد كه درصورت عدم ارائـه درمـان مناسب و به موقـع در يـك مركـز پزشـكي، بيمـار فـوت مينمايد. همانطور كه كنده شدن نـاقص جفـت يـا جنـين و يا خونريزي از وريدهاي جدار داخلي رحم نيز چنانچه با كورتـاژ صـحیح و اسـتفاده از دارو بـسرعت كنتـرل نـشود، بـه دليـل شـوك هموراژيـك باعـث مـرگ مـادر خواهد شد.</a:t>
            </a:r>
            <a:endParaRPr lang="en-US" sz="2400" dirty="0">
              <a:cs typeface="B Nazanin" panose="00000400000000000000" pitchFamily="2" charset="-78"/>
            </a:endParaRPr>
          </a:p>
        </p:txBody>
      </p:sp>
      <p:sp>
        <p:nvSpPr>
          <p:cNvPr id="4" name="Title 1"/>
          <p:cNvSpPr txBox="1">
            <a:spLocks/>
          </p:cNvSpPr>
          <p:nvPr/>
        </p:nvSpPr>
        <p:spPr>
          <a:xfrm>
            <a:off x="2543440" y="1611190"/>
            <a:ext cx="8596668" cy="74268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pPr>
            <a:r>
              <a:rPr lang="fa-IR" sz="3200" b="1" dirty="0">
                <a:solidFill>
                  <a:schemeClr val="tx1"/>
                </a:solidFill>
                <a:cs typeface="B Nazanin" panose="00000400000000000000" pitchFamily="2" charset="-78"/>
              </a:rPr>
              <a:t>دلایل مرگ بعد از سقط عمدی جنین:</a:t>
            </a:r>
            <a:endParaRPr lang="en-US"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121412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892" y="2560598"/>
            <a:ext cx="10088216" cy="2341287"/>
          </a:xfrm>
        </p:spPr>
        <p:txBody>
          <a:bodyPr>
            <a:noAutofit/>
          </a:bodyPr>
          <a:lstStyle/>
          <a:p>
            <a:pPr lvl="0" algn="r" rtl="1">
              <a:lnSpc>
                <a:spcPct val="150000"/>
              </a:lnSpc>
            </a:pPr>
            <a:r>
              <a:rPr lang="fa-IR" sz="2400" dirty="0">
                <a:cs typeface="B Nazanin" panose="00000400000000000000" pitchFamily="2" charset="-78"/>
              </a:rPr>
              <a:t>6-در استفاده از روشهاي فيزيكي خشن: با ايجاد ضرب و جرح به جدار شكم براي ايجاد سقط، پارگي طحال، كبـد يا ديگر احشاء داخلي اتفـاق مـي افتـد كـه بـا خـونريزي شديد داخلي منجـر بـه مـرگ خواهـد شـد . در اتوپـسي، خونريزي شديد داخلي، پارگي احـشاء و رنـگ پريـدگي جسد براي تعيين علت مرگ كمك كننده است.</a:t>
            </a:r>
            <a:endParaRPr lang="en-US" sz="2400" dirty="0">
              <a:cs typeface="B Nazanin" panose="00000400000000000000" pitchFamily="2" charset="-78"/>
            </a:endParaRPr>
          </a:p>
        </p:txBody>
      </p:sp>
      <p:sp>
        <p:nvSpPr>
          <p:cNvPr id="4" name="Title 1"/>
          <p:cNvSpPr txBox="1">
            <a:spLocks/>
          </p:cNvSpPr>
          <p:nvPr/>
        </p:nvSpPr>
        <p:spPr>
          <a:xfrm>
            <a:off x="2543440" y="1678768"/>
            <a:ext cx="8596668" cy="74268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pPr>
            <a:r>
              <a:rPr lang="fa-IR" sz="3200" b="1" dirty="0">
                <a:solidFill>
                  <a:schemeClr val="tx1"/>
                </a:solidFill>
                <a:cs typeface="B Nazanin" panose="00000400000000000000" pitchFamily="2" charset="-78"/>
              </a:rPr>
              <a:t>دلایل مرگ بعد از سقط عمدی جنین:</a:t>
            </a:r>
            <a:endParaRPr lang="en-US"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795043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251" y="906260"/>
            <a:ext cx="9609667" cy="1971328"/>
          </a:xfrm>
        </p:spPr>
        <p:txBody>
          <a:bodyPr>
            <a:normAutofit fontScale="90000"/>
          </a:bodyPr>
          <a:lstStyle/>
          <a:p>
            <a:pPr lvl="0" algn="r" rtl="1">
              <a:lnSpc>
                <a:spcPct val="150000"/>
              </a:lnSpc>
            </a:pPr>
            <a:r>
              <a:rPr lang="ar-SA" b="1" dirty="0">
                <a:cs typeface="B Nazanin" panose="00000400000000000000" pitchFamily="2" charset="-78"/>
              </a:rPr>
              <a:t>سقط القايي:</a:t>
            </a:r>
            <a:r>
              <a:rPr lang="fa-IR" sz="3200" dirty="0">
                <a:cs typeface="B Nazanin" panose="00000400000000000000" pitchFamily="2" charset="-78"/>
              </a:rPr>
              <a:t/>
            </a:r>
            <a:br>
              <a:rPr lang="fa-IR" sz="3200" dirty="0">
                <a:cs typeface="B Nazanin" panose="00000400000000000000" pitchFamily="2" charset="-78"/>
              </a:rPr>
            </a:br>
            <a:r>
              <a:rPr lang="fa-IR" sz="2700" dirty="0">
                <a:cs typeface="B Nazanin" panose="00000400000000000000" pitchFamily="2" charset="-78"/>
              </a:rPr>
              <a:t>سقط القایی </a:t>
            </a:r>
            <a:r>
              <a:rPr lang="ar-SA" sz="2700" dirty="0">
                <a:cs typeface="B Nazanin" panose="00000400000000000000" pitchFamily="2" charset="-78"/>
              </a:rPr>
              <a:t>ختم بارداري به روش</a:t>
            </a:r>
            <a:r>
              <a:rPr lang="fa-IR" sz="2700" dirty="0">
                <a:cs typeface="B Nazanin" panose="00000400000000000000" pitchFamily="2" charset="-78"/>
              </a:rPr>
              <a:t> </a:t>
            </a:r>
            <a:r>
              <a:rPr lang="ar-SA" sz="2700" dirty="0">
                <a:cs typeface="B Nazanin" panose="00000400000000000000" pitchFamily="2" charset="-78"/>
              </a:rPr>
              <a:t>هاي طبي يا جراحي در جنين كه شامل سقط قانوني و غيرقانوني است</a:t>
            </a:r>
            <a:r>
              <a:rPr lang="en-US" sz="2700" dirty="0">
                <a:cs typeface="B Nazanin" panose="00000400000000000000" pitchFamily="2" charset="-78"/>
              </a:rPr>
              <a:t>.</a:t>
            </a:r>
            <a:endParaRPr lang="en-US" sz="2400" dirty="0">
              <a:cs typeface="B Nazanin" panose="00000400000000000000" pitchFamily="2" charset="-78"/>
            </a:endParaRPr>
          </a:p>
        </p:txBody>
      </p:sp>
      <p:sp>
        <p:nvSpPr>
          <p:cNvPr id="6" name="Text Placeholder 5"/>
          <p:cNvSpPr>
            <a:spLocks noGrp="1"/>
          </p:cNvSpPr>
          <p:nvPr>
            <p:ph type="body" sz="quarter" idx="13"/>
          </p:nvPr>
        </p:nvSpPr>
        <p:spPr>
          <a:xfrm>
            <a:off x="2140251" y="3027438"/>
            <a:ext cx="9609668" cy="1882015"/>
          </a:xfrm>
          <a:noFill/>
        </p:spPr>
        <p:txBody>
          <a:bodyPr>
            <a:noAutofit/>
          </a:bodyPr>
          <a:lstStyle/>
          <a:p>
            <a:pPr algn="r" rtl="1">
              <a:lnSpc>
                <a:spcPct val="150000"/>
              </a:lnSpc>
            </a:pPr>
            <a:r>
              <a:rPr lang="ar-SA" sz="2400" b="1" dirty="0">
                <a:cs typeface="B Nazanin" panose="00000400000000000000" pitchFamily="2" charset="-78"/>
              </a:rPr>
              <a:t>سقط قانوني:</a:t>
            </a:r>
            <a:endParaRPr lang="fa-IR" sz="2400" b="1" dirty="0">
              <a:cs typeface="B Nazanin" panose="00000400000000000000" pitchFamily="2" charset="-78"/>
            </a:endParaRPr>
          </a:p>
          <a:p>
            <a:pPr algn="r" rtl="1">
              <a:lnSpc>
                <a:spcPct val="150000"/>
              </a:lnSpc>
            </a:pPr>
            <a:r>
              <a:rPr lang="ar-SA" sz="2400" dirty="0">
                <a:cs typeface="B Nazanin" panose="00000400000000000000" pitchFamily="2" charset="-78"/>
              </a:rPr>
              <a:t>سقط درماني: ختم بارداري به</a:t>
            </a:r>
            <a:r>
              <a:rPr lang="en-US" sz="2400" dirty="0">
                <a:cs typeface="B Nazanin" panose="00000400000000000000" pitchFamily="2" charset="-78"/>
              </a:rPr>
              <a:t> </a:t>
            </a:r>
            <a:r>
              <a:rPr lang="ar-SA" sz="2400" dirty="0">
                <a:cs typeface="B Nazanin" panose="00000400000000000000" pitchFamily="2" charset="-78"/>
              </a:rPr>
              <a:t>دلايل پزشكي نظير بيماري</a:t>
            </a:r>
            <a:r>
              <a:rPr lang="fa-IR" sz="2400" dirty="0">
                <a:cs typeface="B Nazanin" panose="00000400000000000000" pitchFamily="2" charset="-78"/>
              </a:rPr>
              <a:t> </a:t>
            </a:r>
            <a:r>
              <a:rPr lang="ar-SA" sz="2400" dirty="0">
                <a:cs typeface="B Nazanin" panose="00000400000000000000" pitchFamily="2" charset="-78"/>
              </a:rPr>
              <a:t>هاي تهديد كننده حيات مادر و </a:t>
            </a:r>
            <a:endParaRPr lang="fa-IR" sz="2400" dirty="0">
              <a:cs typeface="B Nazanin" panose="00000400000000000000" pitchFamily="2" charset="-78"/>
            </a:endParaRPr>
          </a:p>
          <a:p>
            <a:pPr algn="r" rtl="1">
              <a:lnSpc>
                <a:spcPct val="150000"/>
              </a:lnSpc>
            </a:pPr>
            <a:r>
              <a:rPr lang="ar-SA" sz="2400" dirty="0">
                <a:cs typeface="B Nazanin" panose="00000400000000000000" pitchFamily="2" charset="-78"/>
              </a:rPr>
              <a:t>ناهنجاري</a:t>
            </a:r>
            <a:r>
              <a:rPr lang="fa-IR" sz="2400" dirty="0">
                <a:cs typeface="B Nazanin" panose="00000400000000000000" pitchFamily="2" charset="-78"/>
              </a:rPr>
              <a:t> </a:t>
            </a:r>
            <a:r>
              <a:rPr lang="ar-SA" sz="2400" dirty="0">
                <a:cs typeface="B Nazanin" panose="00000400000000000000" pitchFamily="2" charset="-78"/>
              </a:rPr>
              <a:t>هاي</a:t>
            </a:r>
            <a:r>
              <a:rPr lang="en-US" sz="2400" dirty="0">
                <a:cs typeface="B Nazanin" panose="00000400000000000000" pitchFamily="2" charset="-78"/>
              </a:rPr>
              <a:t> </a:t>
            </a:r>
            <a:r>
              <a:rPr lang="fa-IR" sz="2400" dirty="0">
                <a:cs typeface="B Nazanin" panose="00000400000000000000" pitchFamily="2" charset="-78"/>
              </a:rPr>
              <a:t> شدید</a:t>
            </a:r>
            <a:r>
              <a:rPr lang="ar-SA" sz="2400" dirty="0">
                <a:cs typeface="B Nazanin" panose="00000400000000000000" pitchFamily="2" charset="-78"/>
              </a:rPr>
              <a:t> جنيني</a:t>
            </a:r>
            <a:r>
              <a:rPr lang="fa-IR" sz="2400" dirty="0">
                <a:cs typeface="B Nazanin" panose="00000400000000000000" pitchFamily="2" charset="-78"/>
              </a:rPr>
              <a:t> می باشد</a:t>
            </a:r>
            <a:r>
              <a:rPr lang="en-US" sz="2400" dirty="0">
                <a:cs typeface="B Nazanin" panose="00000400000000000000" pitchFamily="2" charset="-78"/>
              </a:rPr>
              <a:t>.</a:t>
            </a:r>
            <a:endParaRPr lang="fa-IR" sz="2400" dirty="0">
              <a:cs typeface="B Nazanin" panose="00000400000000000000" pitchFamily="2" charset="-78"/>
            </a:endParaRPr>
          </a:p>
        </p:txBody>
      </p:sp>
      <p:sp>
        <p:nvSpPr>
          <p:cNvPr id="4" name="Text Placeholder 3"/>
          <p:cNvSpPr>
            <a:spLocks noGrp="1"/>
          </p:cNvSpPr>
          <p:nvPr>
            <p:ph type="body" idx="1"/>
          </p:nvPr>
        </p:nvSpPr>
        <p:spPr>
          <a:xfrm>
            <a:off x="735495" y="5089120"/>
            <a:ext cx="11014424" cy="1411077"/>
          </a:xfrm>
        </p:spPr>
        <p:txBody>
          <a:bodyPr>
            <a:normAutofit/>
          </a:bodyPr>
          <a:lstStyle/>
          <a:p>
            <a:pPr algn="r" rtl="1">
              <a:lnSpc>
                <a:spcPct val="150000"/>
              </a:lnSpc>
            </a:pPr>
            <a:r>
              <a:rPr lang="ar-SA" sz="2400" b="1" dirty="0">
                <a:ln w="3175" cmpd="sng">
                  <a:noFill/>
                </a:ln>
                <a:ea typeface="+mj-ea"/>
                <a:cs typeface="B Nazanin" panose="00000400000000000000" pitchFamily="2" charset="-78"/>
              </a:rPr>
              <a:t>سقط غيرقانوني یا سقط هاي جنايي: </a:t>
            </a:r>
            <a:endParaRPr lang="fa-IR" sz="2400" b="1" dirty="0">
              <a:ln w="3175" cmpd="sng">
                <a:noFill/>
              </a:ln>
              <a:ea typeface="+mj-ea"/>
              <a:cs typeface="B Nazanin" panose="00000400000000000000" pitchFamily="2" charset="-78"/>
            </a:endParaRPr>
          </a:p>
          <a:p>
            <a:pPr algn="r" rtl="1">
              <a:lnSpc>
                <a:spcPct val="150000"/>
              </a:lnSpc>
            </a:pPr>
            <a:r>
              <a:rPr lang="fa-IR" sz="2400" dirty="0">
                <a:ln w="3175" cmpd="sng">
                  <a:noFill/>
                </a:ln>
                <a:ea typeface="+mj-ea"/>
                <a:cs typeface="B Nazanin" panose="00000400000000000000" pitchFamily="2" charset="-78"/>
              </a:rPr>
              <a:t>از بین بردن جنین (قتل) بدون دلایل پزشکی تهدیدکننده جان مادر</a:t>
            </a:r>
            <a:endParaRPr lang="en-US" sz="1400" dirty="0">
              <a:cs typeface="B Nazanin" panose="00000400000000000000" pitchFamily="2" charset="-78"/>
            </a:endParaRPr>
          </a:p>
        </p:txBody>
      </p:sp>
    </p:spTree>
    <p:extLst>
      <p:ext uri="{BB962C8B-B14F-4D97-AF65-F5344CB8AC3E}">
        <p14:creationId xmlns:p14="http://schemas.microsoft.com/office/powerpoint/2010/main" val="3901340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647" y="1103243"/>
            <a:ext cx="10008705" cy="5526157"/>
          </a:xfrm>
        </p:spPr>
        <p:txBody>
          <a:bodyPr>
            <a:noAutofit/>
          </a:bodyPr>
          <a:lstStyle/>
          <a:p>
            <a:pPr algn="r" rtl="1">
              <a:lnSpc>
                <a:spcPct val="150000"/>
              </a:lnSpc>
            </a:pPr>
            <a:r>
              <a:rPr lang="fa-IR" sz="2400" b="1" dirty="0">
                <a:cs typeface="B Nazanin" panose="00000400000000000000" pitchFamily="2" charset="-78"/>
              </a:rPr>
              <a:t>7- سپتيسمي: </a:t>
            </a:r>
            <a:r>
              <a:rPr lang="fa-IR" sz="2400" dirty="0">
                <a:cs typeface="B Nazanin" panose="00000400000000000000" pitchFamily="2" charset="-78"/>
              </a:rPr>
              <a:t>دلايل متعددي براي ايجـاد عفونـت و در نهايت ايجاد سپتيسمي در طي سقط وجود دارد. قطعـه باقيمانده جفت يا بقاياي حاملگي در درون رحم، پـس از انجام هر يك از انواع روشهاي سـقط، بـه عنـوان منبـع عفونت به خصوص توسـط بـاكتري هـاي اسـترپتوكوك غيرهمولتيك و كلوستريديوم پرفرانژنس عمل مـي نمايـد و به سرعت باعث سپتيسـمي و مـرگ خواهـد شـد. در اتوپسي اين موارد، رحم متورم و اسفنجي مي شود و بـا سروز قهوه اي رنگ و اندومتري برجسته، بدبو و چركي مــشهود اســت. در اســتفاده از غلظــت بــالاي مــواد ضدعفوني كننده و سـوزاننده، نكـروز پوشـش مخـاطي رحم ايجاد مي شود كه در نهايت منجر به عفونت ثانويه، سپتيسمي و مرگ مـي گـردد. بـديهي اسـت اسـتفاده از وسائل آلوده و عدم كاربرد آنتي بيوتيك ها نيز بـه عنـوان عامل گسترش عفونت و سپتيسمي خواهد بود. در اتـوپسـي موارد سپتيسمـي، طحـال نـرم و بــزرگ، غـده هاي لنفـاوي بـرجسـته و نـارسـايـي كبــد و كليه، به صورت نكروز كورتيكال دوطرفه مشهود است.</a:t>
            </a:r>
            <a:endParaRPr lang="en-US" sz="2400" dirty="0">
              <a:cs typeface="B Nazanin" panose="00000400000000000000" pitchFamily="2" charset="-78"/>
            </a:endParaRPr>
          </a:p>
        </p:txBody>
      </p:sp>
      <p:sp>
        <p:nvSpPr>
          <p:cNvPr id="4" name="Title 1"/>
          <p:cNvSpPr txBox="1">
            <a:spLocks/>
          </p:cNvSpPr>
          <p:nvPr/>
        </p:nvSpPr>
        <p:spPr>
          <a:xfrm>
            <a:off x="2503684" y="290986"/>
            <a:ext cx="8596668" cy="81225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pPr>
            <a:r>
              <a:rPr lang="fa-IR" sz="3200" b="1" dirty="0">
                <a:solidFill>
                  <a:schemeClr val="tx1"/>
                </a:solidFill>
                <a:cs typeface="B Nazanin" panose="00000400000000000000" pitchFamily="2" charset="-78"/>
              </a:rPr>
              <a:t>دلایل مرگ بعد از سقط عمدی جنین:</a:t>
            </a:r>
            <a:endParaRPr lang="en-US"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289784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338" y="2187149"/>
            <a:ext cx="9375819" cy="3680318"/>
          </a:xfrm>
        </p:spPr>
        <p:txBody>
          <a:bodyPr>
            <a:noAutofit/>
          </a:bodyPr>
          <a:lstStyle/>
          <a:p>
            <a:pPr algn="r" rtl="1">
              <a:lnSpc>
                <a:spcPct val="150000"/>
              </a:lnSpc>
            </a:pPr>
            <a:r>
              <a:rPr lang="fa-IR" sz="2400" b="1" dirty="0">
                <a:cs typeface="B Nazanin" panose="00000400000000000000" pitchFamily="2" charset="-78"/>
              </a:rPr>
              <a:t>8- آمبـــولي مـــايع آمنيوتيـــك: </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ورود عناصـــر جامـــد مايع آمنيوتيـك در جريـان خـون سيـستميك مـي توانـد باعث صدمه به كليـه، كبـد و مغـز شـود. عـلاوه بـر آن پاسـخ آلرژيـك و كلاپـس شـديد عروقـي نيـز متعاقـب آن منجر به مرگ خواهند شد. مهمترين علت </a:t>
            </a:r>
            <a:r>
              <a:rPr lang="en-US" sz="2400" dirty="0">
                <a:cs typeface="B Nazanin" panose="00000400000000000000" pitchFamily="2" charset="-78"/>
              </a:rPr>
              <a:t>DIC</a:t>
            </a:r>
            <a:r>
              <a:rPr lang="fa-IR" sz="2400" dirty="0">
                <a:cs typeface="B Nazanin" panose="00000400000000000000" pitchFamily="2" charset="-78"/>
              </a:rPr>
              <a:t> </a:t>
            </a:r>
            <a:r>
              <a:rPr lang="en-US" sz="2400" dirty="0">
                <a:cs typeface="B Nazanin" panose="00000400000000000000" pitchFamily="2" charset="-78"/>
              </a:rPr>
              <a:t> </a:t>
            </a:r>
            <a:r>
              <a:rPr lang="fa-IR" sz="2400" dirty="0">
                <a:cs typeface="B Nazanin" panose="00000400000000000000" pitchFamily="2" charset="-78"/>
              </a:rPr>
              <a:t>آمبــولي مــايع آمينوتيــك شــناخته شــده اســت. هرگونــه تروماي لگني كه با پارگي رحـم همـراه باشـد مـي توانـد منجر به باز شدن سينوس هاي بستر جفت و ورود مايع آمينوتيك گردد.</a:t>
            </a:r>
            <a:endParaRPr lang="en-US" sz="2400" dirty="0">
              <a:cs typeface="B Nazanin" panose="00000400000000000000" pitchFamily="2" charset="-78"/>
            </a:endParaRPr>
          </a:p>
        </p:txBody>
      </p:sp>
      <p:sp>
        <p:nvSpPr>
          <p:cNvPr id="4" name="Title 1"/>
          <p:cNvSpPr txBox="1">
            <a:spLocks/>
          </p:cNvSpPr>
          <p:nvPr/>
        </p:nvSpPr>
        <p:spPr>
          <a:xfrm>
            <a:off x="2421489" y="1444466"/>
            <a:ext cx="8596668" cy="74268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pPr>
            <a:r>
              <a:rPr lang="fa-IR" sz="3200" b="1" dirty="0">
                <a:solidFill>
                  <a:schemeClr val="tx1"/>
                </a:solidFill>
                <a:cs typeface="B Nazanin" panose="00000400000000000000" pitchFamily="2" charset="-78"/>
              </a:rPr>
              <a:t>دلایل مرگ بعد از سقط عمدی جنین:</a:t>
            </a:r>
            <a:endParaRPr lang="en-US"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028617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534" y="2484786"/>
            <a:ext cx="10306880" cy="2703441"/>
          </a:xfrm>
        </p:spPr>
        <p:txBody>
          <a:bodyPr>
            <a:noAutofit/>
          </a:bodyPr>
          <a:lstStyle/>
          <a:p>
            <a:pPr lvl="0" algn="r" rtl="1">
              <a:lnSpc>
                <a:spcPct val="150000"/>
              </a:lnSpc>
            </a:pPr>
            <a:r>
              <a:rPr lang="fa-IR" sz="2400" b="1" dirty="0">
                <a:latin typeface="Times New Roman" panose="02020603050405020304" pitchFamily="18" charset="0"/>
                <a:cs typeface="B Nazanin" panose="00000400000000000000" pitchFamily="2" charset="-78"/>
              </a:rPr>
              <a:t>9- آمبولي هوا:</a:t>
            </a:r>
            <a:r>
              <a:rPr lang="fa-IR" sz="2400" dirty="0">
                <a:latin typeface="Times New Roman" panose="02020603050405020304" pitchFamily="18" charset="0"/>
                <a:cs typeface="B Nazanin" panose="00000400000000000000" pitchFamily="2" charset="-78"/>
              </a:rPr>
              <a:t/>
            </a:r>
            <a:br>
              <a:rPr lang="fa-IR" sz="2400" dirty="0">
                <a:latin typeface="Times New Roman" panose="02020603050405020304" pitchFamily="18" charset="0"/>
                <a:cs typeface="B Nazanin" panose="00000400000000000000" pitchFamily="2" charset="-78"/>
              </a:rPr>
            </a:br>
            <a:r>
              <a:rPr lang="fa-IR" sz="2400" dirty="0">
                <a:cs typeface="B Nazanin" panose="00000400000000000000" pitchFamily="2" charset="-78"/>
              </a:rPr>
              <a:t>آمبولي هوا علت اصلي مرگ هاي ناشي از سقط در طـي نيمه اول قرن حاضر بود كه در حين تزريق محلـول آب و صابون از طريق سرنگ لوله اي بروز مي كـرد. هـواي عبـور كـرده از سـينوس هـاي عروقـي بـستر جفـت بـه وريدهاي لگني رفته و منجر به آمبولي قلبي مي شود. </a:t>
            </a:r>
            <a:endParaRPr lang="en-US" sz="2400" dirty="0">
              <a:latin typeface="Times New Roman" panose="02020603050405020304" pitchFamily="18" charset="0"/>
              <a:cs typeface="B Nazanin" panose="00000400000000000000" pitchFamily="2" charset="-78"/>
            </a:endParaRPr>
          </a:p>
        </p:txBody>
      </p:sp>
      <p:sp>
        <p:nvSpPr>
          <p:cNvPr id="4" name="Title 1"/>
          <p:cNvSpPr txBox="1">
            <a:spLocks/>
          </p:cNvSpPr>
          <p:nvPr/>
        </p:nvSpPr>
        <p:spPr>
          <a:xfrm>
            <a:off x="2493746" y="1742103"/>
            <a:ext cx="8596668" cy="742683"/>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pPr>
            <a:r>
              <a:rPr lang="fa-IR" b="1" dirty="0">
                <a:solidFill>
                  <a:schemeClr val="tx1"/>
                </a:solidFill>
                <a:cs typeface="B Nazanin" panose="00000400000000000000" pitchFamily="2" charset="-78"/>
              </a:rPr>
              <a:t>دلایل مرگ بعد از سقط عمدی جنین:</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147720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561" y="1860533"/>
            <a:ext cx="10306880" cy="4114798"/>
          </a:xfrm>
        </p:spPr>
        <p:txBody>
          <a:bodyPr>
            <a:noAutofit/>
          </a:bodyPr>
          <a:lstStyle/>
          <a:p>
            <a:pPr lvl="0" algn="r" rtl="1"/>
            <a:r>
              <a:rPr lang="fa-IR" sz="2400" b="1" dirty="0">
                <a:latin typeface="Times New Roman" panose="02020603050405020304" pitchFamily="18" charset="0"/>
                <a:cs typeface="B Nazanin" panose="00000400000000000000" pitchFamily="2" charset="-78"/>
              </a:rPr>
              <a:t>آمبولي هوا به دو طريق بروز مينمايد:</a:t>
            </a:r>
            <a:r>
              <a:rPr lang="fa-IR" sz="2400" dirty="0">
                <a:latin typeface="Times New Roman" panose="02020603050405020304" pitchFamily="18" charset="0"/>
                <a:cs typeface="B Nazanin" panose="00000400000000000000" pitchFamily="2" charset="-78"/>
              </a:rPr>
              <a:t/>
            </a:r>
            <a:br>
              <a:rPr lang="fa-IR" sz="2400" dirty="0">
                <a:latin typeface="Times New Roman" panose="02020603050405020304" pitchFamily="18" charset="0"/>
                <a:cs typeface="B Nazanin" panose="00000400000000000000" pitchFamily="2" charset="-78"/>
              </a:rPr>
            </a:br>
            <a:r>
              <a:rPr lang="fa-IR" sz="2400" dirty="0">
                <a:latin typeface="Times New Roman" panose="02020603050405020304" pitchFamily="18" charset="0"/>
                <a:cs typeface="B Nazanin" panose="00000400000000000000" pitchFamily="2" charset="-78"/>
              </a:rPr>
              <a:t/>
            </a:r>
            <a:br>
              <a:rPr lang="fa-IR" sz="2400" dirty="0">
                <a:latin typeface="Times New Roman" panose="02020603050405020304" pitchFamily="18" charset="0"/>
                <a:cs typeface="B Nazanin" panose="00000400000000000000" pitchFamily="2" charset="-78"/>
              </a:rPr>
            </a:br>
            <a:r>
              <a:rPr lang="fa-IR" sz="2400" dirty="0">
                <a:latin typeface="Times New Roman" panose="02020603050405020304" pitchFamily="18" charset="0"/>
                <a:cs typeface="B Nazanin" panose="00000400000000000000" pitchFamily="2" charset="-78"/>
              </a:rPr>
              <a:t> الـف) هـواي محبوس شده در لوله به كار رفته جهت انجام سـقط در صــورت ارســال بــا فــشار داخــل حفــره رحمــي، وارد وريدهاي پاره شده ميگردد. هرچند حداقل حجم هوايي</a:t>
            </a:r>
            <a:r>
              <a:rPr lang="en-US" sz="2400" dirty="0">
                <a:latin typeface="Times New Roman" panose="02020603050405020304" pitchFamily="18" charset="0"/>
                <a:cs typeface="B Nazanin" panose="00000400000000000000" pitchFamily="2" charset="-78"/>
              </a:rPr>
              <a:t>ml</a:t>
            </a:r>
            <a:r>
              <a:rPr lang="fa-IR" sz="2400" dirty="0">
                <a:latin typeface="Times New Roman" panose="02020603050405020304" pitchFamily="18" charset="0"/>
                <a:cs typeface="B Nazanin" panose="00000400000000000000" pitchFamily="2" charset="-78"/>
              </a:rPr>
              <a:t> 100ميتواند منجر به مرگ گردد؛ ولي هـوايي كـه از اين طريق وارد ميشود، بيش از </a:t>
            </a:r>
            <a:r>
              <a:rPr lang="en-US" sz="2400" dirty="0">
                <a:latin typeface="Times New Roman" panose="02020603050405020304" pitchFamily="18" charset="0"/>
                <a:cs typeface="B Nazanin" panose="00000400000000000000" pitchFamily="2" charset="-78"/>
              </a:rPr>
              <a:t>ml</a:t>
            </a:r>
            <a:r>
              <a:rPr lang="fa-IR" sz="2400" dirty="0">
                <a:latin typeface="Times New Roman" panose="02020603050405020304" pitchFamily="18" charset="0"/>
                <a:cs typeface="B Nazanin" panose="00000400000000000000" pitchFamily="2" charset="-78"/>
              </a:rPr>
              <a:t>500 بوده كه ظـرف چند دقيقه منجر به مرگ مادر خواهد گرديـد.</a:t>
            </a:r>
            <a:br>
              <a:rPr lang="fa-IR" sz="2400" dirty="0">
                <a:latin typeface="Times New Roman" panose="02020603050405020304" pitchFamily="18" charset="0"/>
                <a:cs typeface="B Nazanin" panose="00000400000000000000" pitchFamily="2" charset="-78"/>
              </a:rPr>
            </a:b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
            </a:r>
            <a:br>
              <a:rPr lang="en-US" sz="2400" dirty="0">
                <a:latin typeface="Times New Roman" panose="02020603050405020304" pitchFamily="18" charset="0"/>
                <a:cs typeface="B Nazanin" panose="00000400000000000000" pitchFamily="2" charset="-78"/>
              </a:rPr>
            </a:br>
            <a:r>
              <a:rPr lang="fa-IR" sz="2400" dirty="0">
                <a:latin typeface="Times New Roman" panose="02020603050405020304" pitchFamily="18" charset="0"/>
                <a:cs typeface="B Nazanin" panose="00000400000000000000" pitchFamily="2" charset="-78"/>
              </a:rPr>
              <a:t>ب) در طي فرآيند جدا شدن پرده هاي جنينـي از ديـواره رحـم، وريدهاي باز شده، هواي موجود در اتمسفر را به داخل مكش مينمايند؛ در حاليكه اكثر مرگهاي حادث شده به دليل آمبولي هوا در طي چند دقيقه حادث ميشوند؛ ولي در بعضي موارد تاخير چند ساعته نيز ديده ميشود كه علت آن انقباض شديد رحمي متعاقب تزريق مايع محرك و جدا شدن و پارگي پرده ها است كه به دنبال آن با شل شدن رحم هوا به داخل جريان خون راه مي يابد.</a:t>
            </a:r>
            <a:endParaRPr lang="en-US" sz="2400" dirty="0">
              <a:latin typeface="Times New Roman" panose="02020603050405020304" pitchFamily="18" charset="0"/>
              <a:cs typeface="B Nazanin" panose="00000400000000000000" pitchFamily="2" charset="-78"/>
            </a:endParaRPr>
          </a:p>
        </p:txBody>
      </p:sp>
      <p:sp>
        <p:nvSpPr>
          <p:cNvPr id="4" name="Title 1"/>
          <p:cNvSpPr txBox="1">
            <a:spLocks/>
          </p:cNvSpPr>
          <p:nvPr/>
        </p:nvSpPr>
        <p:spPr>
          <a:xfrm>
            <a:off x="2652773" y="882669"/>
            <a:ext cx="8596668" cy="74268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a-IR" b="1" dirty="0">
                <a:solidFill>
                  <a:schemeClr val="tx1"/>
                </a:solidFill>
                <a:cs typeface="B Nazanin" panose="00000400000000000000" pitchFamily="2" charset="-78"/>
              </a:rPr>
              <a:t>دلایل مرگ بعد از سقط عمدی جنین:</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1125396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4999"/>
            <a:ext cx="6984528" cy="1368152"/>
          </a:xfrm>
          <a:solidFill>
            <a:schemeClr val="bg1"/>
          </a:solidFill>
          <a:effectLst>
            <a:outerShdw blurRad="50800" dist="38100" dir="2700000" algn="tl" rotWithShape="0">
              <a:prstClr val="black">
                <a:alpha val="40000"/>
              </a:prstClr>
            </a:outerShdw>
          </a:effectLst>
        </p:spPr>
        <p:txBody>
          <a:bodyPr/>
          <a:lstStyle/>
          <a:p>
            <a:r>
              <a:rPr lang="fa-IR" b="1">
                <a:ln>
                  <a:solidFill>
                    <a:schemeClr val="tx2"/>
                  </a:solidFill>
                </a:ln>
                <a:solidFill>
                  <a:schemeClr val="tx2">
                    <a:lumMod val="75000"/>
                  </a:schemeClr>
                </a:solidFill>
                <a:cs typeface="B Nazanin" panose="00000400000000000000" pitchFamily="2" charset="-78"/>
              </a:rPr>
              <a:t>آمارها</a:t>
            </a:r>
            <a:endParaRPr lang="en-US" b="1" dirty="0">
              <a:ln>
                <a:solidFill>
                  <a:schemeClr val="tx2"/>
                </a:solidFill>
              </a:ln>
              <a:solidFill>
                <a:schemeClr val="tx2">
                  <a:lumMod val="75000"/>
                </a:schemeClr>
              </a:solidFill>
              <a:cs typeface="B Nazanin" panose="00000400000000000000" pitchFamily="2" charset="-78"/>
            </a:endParaRPr>
          </a:p>
        </p:txBody>
      </p:sp>
      <p:pic>
        <p:nvPicPr>
          <p:cNvPr id="5" name="Picture 4">
            <a:extLst>
              <a:ext uri="{FF2B5EF4-FFF2-40B4-BE49-F238E27FC236}">
                <a16:creationId xmlns:a16="http://schemas.microsoft.com/office/drawing/2014/main" id="{669D96D0-4E4A-48A1-8121-2772772830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3" y="4221088"/>
            <a:ext cx="683495" cy="648072"/>
          </a:xfrm>
          <a:prstGeom prst="rect">
            <a:avLst/>
          </a:prstGeom>
        </p:spPr>
      </p:pic>
    </p:spTree>
    <p:extLst>
      <p:ext uri="{BB962C8B-B14F-4D97-AF65-F5344CB8AC3E}">
        <p14:creationId xmlns:p14="http://schemas.microsoft.com/office/powerpoint/2010/main" val="38743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133">
            <a:extLst>
              <a:ext uri="{FF2B5EF4-FFF2-40B4-BE49-F238E27FC236}">
                <a16:creationId xmlns:a16="http://schemas.microsoft.com/office/drawing/2014/main" id="{0D617A2F-E6FF-43C9-815D-99E97A9315DB}"/>
              </a:ext>
            </a:extLst>
          </p:cNvPr>
          <p:cNvSpPr/>
          <p:nvPr/>
        </p:nvSpPr>
        <p:spPr>
          <a:xfrm>
            <a:off x="2007484" y="3740916"/>
            <a:ext cx="2861105" cy="646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grpSp>
        <p:nvGrpSpPr>
          <p:cNvPr id="33" name="Group 32">
            <a:extLst>
              <a:ext uri="{FF2B5EF4-FFF2-40B4-BE49-F238E27FC236}">
                <a16:creationId xmlns:a16="http://schemas.microsoft.com/office/drawing/2014/main" id="{3FF8B7E4-85CB-46FF-B0E6-CAE50E8B0436}"/>
              </a:ext>
            </a:extLst>
          </p:cNvPr>
          <p:cNvGrpSpPr/>
          <p:nvPr/>
        </p:nvGrpSpPr>
        <p:grpSpPr>
          <a:xfrm>
            <a:off x="1775523" y="1216917"/>
            <a:ext cx="6758801" cy="4286855"/>
            <a:chOff x="2290273" y="1380618"/>
            <a:chExt cx="7366804" cy="4286855"/>
          </a:xfrm>
          <a:effectLst>
            <a:outerShdw blurRad="50800" dist="38100" dir="13500000" algn="br" rotWithShape="0">
              <a:prstClr val="black">
                <a:alpha val="40000"/>
              </a:prstClr>
            </a:outerShdw>
          </a:effectLst>
        </p:grpSpPr>
        <p:grpSp>
          <p:nvGrpSpPr>
            <p:cNvPr id="6" name="Group 5">
              <a:extLst>
                <a:ext uri="{FF2B5EF4-FFF2-40B4-BE49-F238E27FC236}">
                  <a16:creationId xmlns:a16="http://schemas.microsoft.com/office/drawing/2014/main" id="{2D092939-2F7A-4656-8F8F-3BD0CBEAF08F}"/>
                </a:ext>
              </a:extLst>
            </p:cNvPr>
            <p:cNvGrpSpPr/>
            <p:nvPr/>
          </p:nvGrpSpPr>
          <p:grpSpPr>
            <a:xfrm>
              <a:off x="5856101" y="1380618"/>
              <a:ext cx="239899" cy="4286855"/>
              <a:chOff x="9151263" y="1830693"/>
              <a:chExt cx="239899" cy="4286855"/>
            </a:xfrm>
          </p:grpSpPr>
          <p:sp>
            <p:nvSpPr>
              <p:cNvPr id="7" name="Rectangle 6">
                <a:extLst>
                  <a:ext uri="{FF2B5EF4-FFF2-40B4-BE49-F238E27FC236}">
                    <a16:creationId xmlns:a16="http://schemas.microsoft.com/office/drawing/2014/main" id="{742651A7-D945-4DF1-A83A-2B2AFA10DED6}"/>
                  </a:ext>
                </a:extLst>
              </p:cNvPr>
              <p:cNvSpPr/>
              <p:nvPr/>
            </p:nvSpPr>
            <p:spPr>
              <a:xfrm>
                <a:off x="9151265" y="1830693"/>
                <a:ext cx="239897" cy="42868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8" name="Oval 7">
                <a:extLst>
                  <a:ext uri="{FF2B5EF4-FFF2-40B4-BE49-F238E27FC236}">
                    <a16:creationId xmlns:a16="http://schemas.microsoft.com/office/drawing/2014/main" id="{99D1033F-D2AA-46F3-9FC4-615C0548E550}"/>
                  </a:ext>
                </a:extLst>
              </p:cNvPr>
              <p:cNvSpPr/>
              <p:nvPr/>
            </p:nvSpPr>
            <p:spPr>
              <a:xfrm>
                <a:off x="9212061" y="1918598"/>
                <a:ext cx="118303" cy="118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Oval 8">
                <a:extLst>
                  <a:ext uri="{FF2B5EF4-FFF2-40B4-BE49-F238E27FC236}">
                    <a16:creationId xmlns:a16="http://schemas.microsoft.com/office/drawing/2014/main" id="{3ED52D8F-11AF-49D7-A2BB-BC87ECDD464D}"/>
                  </a:ext>
                </a:extLst>
              </p:cNvPr>
              <p:cNvSpPr/>
              <p:nvPr/>
            </p:nvSpPr>
            <p:spPr>
              <a:xfrm>
                <a:off x="9212061" y="5912098"/>
                <a:ext cx="118303" cy="118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Oval 9">
                <a:extLst>
                  <a:ext uri="{FF2B5EF4-FFF2-40B4-BE49-F238E27FC236}">
                    <a16:creationId xmlns:a16="http://schemas.microsoft.com/office/drawing/2014/main" id="{BB59845F-F220-44EF-BCD3-8EABDBA1C602}"/>
                  </a:ext>
                </a:extLst>
              </p:cNvPr>
              <p:cNvSpPr/>
              <p:nvPr/>
            </p:nvSpPr>
            <p:spPr>
              <a:xfrm>
                <a:off x="9212061" y="4822958"/>
                <a:ext cx="118303" cy="118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Oval 10">
                <a:extLst>
                  <a:ext uri="{FF2B5EF4-FFF2-40B4-BE49-F238E27FC236}">
                    <a16:creationId xmlns:a16="http://schemas.microsoft.com/office/drawing/2014/main" id="{DA32A11E-1FE2-49D4-ACEB-F69200E757BE}"/>
                  </a:ext>
                </a:extLst>
              </p:cNvPr>
              <p:cNvSpPr/>
              <p:nvPr/>
            </p:nvSpPr>
            <p:spPr>
              <a:xfrm>
                <a:off x="9212061" y="3733823"/>
                <a:ext cx="118303" cy="118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Oval 11">
                <a:extLst>
                  <a:ext uri="{FF2B5EF4-FFF2-40B4-BE49-F238E27FC236}">
                    <a16:creationId xmlns:a16="http://schemas.microsoft.com/office/drawing/2014/main" id="{97C23F64-02D8-46AA-B7CB-549FBC294E17}"/>
                  </a:ext>
                </a:extLst>
              </p:cNvPr>
              <p:cNvSpPr/>
              <p:nvPr/>
            </p:nvSpPr>
            <p:spPr>
              <a:xfrm>
                <a:off x="9212061" y="3007733"/>
                <a:ext cx="118303" cy="118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Oval 12">
                <a:extLst>
                  <a:ext uri="{FF2B5EF4-FFF2-40B4-BE49-F238E27FC236}">
                    <a16:creationId xmlns:a16="http://schemas.microsoft.com/office/drawing/2014/main" id="{38F20B52-4C7C-4873-A25D-B0239DC63040}"/>
                  </a:ext>
                </a:extLst>
              </p:cNvPr>
              <p:cNvSpPr/>
              <p:nvPr/>
            </p:nvSpPr>
            <p:spPr>
              <a:xfrm>
                <a:off x="9212061" y="2281643"/>
                <a:ext cx="118303" cy="118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Oval 13">
                <a:extLst>
                  <a:ext uri="{FF2B5EF4-FFF2-40B4-BE49-F238E27FC236}">
                    <a16:creationId xmlns:a16="http://schemas.microsoft.com/office/drawing/2014/main" id="{B261EA31-6A90-48C2-9A77-9E936375C524}"/>
                  </a:ext>
                </a:extLst>
              </p:cNvPr>
              <p:cNvSpPr/>
              <p:nvPr/>
            </p:nvSpPr>
            <p:spPr>
              <a:xfrm>
                <a:off x="9212061" y="4096868"/>
                <a:ext cx="118303" cy="118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Oval 14">
                <a:extLst>
                  <a:ext uri="{FF2B5EF4-FFF2-40B4-BE49-F238E27FC236}">
                    <a16:creationId xmlns:a16="http://schemas.microsoft.com/office/drawing/2014/main" id="{686F1A61-B3F3-4967-BCAB-278BCFFB55DF}"/>
                  </a:ext>
                </a:extLst>
              </p:cNvPr>
              <p:cNvSpPr/>
              <p:nvPr/>
            </p:nvSpPr>
            <p:spPr>
              <a:xfrm>
                <a:off x="9212061" y="2644688"/>
                <a:ext cx="118303" cy="118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Oval 15">
                <a:extLst>
                  <a:ext uri="{FF2B5EF4-FFF2-40B4-BE49-F238E27FC236}">
                    <a16:creationId xmlns:a16="http://schemas.microsoft.com/office/drawing/2014/main" id="{BB6854A0-4E42-49C0-9648-954712300538}"/>
                  </a:ext>
                </a:extLst>
              </p:cNvPr>
              <p:cNvSpPr/>
              <p:nvPr/>
            </p:nvSpPr>
            <p:spPr>
              <a:xfrm>
                <a:off x="9212061" y="3370778"/>
                <a:ext cx="118303" cy="118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Oval 16">
                <a:extLst>
                  <a:ext uri="{FF2B5EF4-FFF2-40B4-BE49-F238E27FC236}">
                    <a16:creationId xmlns:a16="http://schemas.microsoft.com/office/drawing/2014/main" id="{C983ABD6-87D1-41F4-A634-D4DE3435DD72}"/>
                  </a:ext>
                </a:extLst>
              </p:cNvPr>
              <p:cNvSpPr/>
              <p:nvPr/>
            </p:nvSpPr>
            <p:spPr>
              <a:xfrm>
                <a:off x="9212061" y="4459913"/>
                <a:ext cx="118303" cy="118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Oval 17">
                <a:extLst>
                  <a:ext uri="{FF2B5EF4-FFF2-40B4-BE49-F238E27FC236}">
                    <a16:creationId xmlns:a16="http://schemas.microsoft.com/office/drawing/2014/main" id="{5E7FDF29-99CF-41A9-A306-5D278B57EBB0}"/>
                  </a:ext>
                </a:extLst>
              </p:cNvPr>
              <p:cNvSpPr/>
              <p:nvPr/>
            </p:nvSpPr>
            <p:spPr>
              <a:xfrm>
                <a:off x="9212061" y="5549048"/>
                <a:ext cx="118303" cy="118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Oval 18">
                <a:extLst>
                  <a:ext uri="{FF2B5EF4-FFF2-40B4-BE49-F238E27FC236}">
                    <a16:creationId xmlns:a16="http://schemas.microsoft.com/office/drawing/2014/main" id="{7014FDF0-192B-4406-8FF8-3A4B9173E7A5}"/>
                  </a:ext>
                </a:extLst>
              </p:cNvPr>
              <p:cNvSpPr/>
              <p:nvPr/>
            </p:nvSpPr>
            <p:spPr>
              <a:xfrm>
                <a:off x="9212061" y="5186003"/>
                <a:ext cx="118303" cy="1183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Arc 19">
                <a:extLst>
                  <a:ext uri="{FF2B5EF4-FFF2-40B4-BE49-F238E27FC236}">
                    <a16:creationId xmlns:a16="http://schemas.microsoft.com/office/drawing/2014/main" id="{5FA39CB4-3BAE-41BC-B499-0F5674F99BAE}"/>
                  </a:ext>
                </a:extLst>
              </p:cNvPr>
              <p:cNvSpPr/>
              <p:nvPr/>
            </p:nvSpPr>
            <p:spPr>
              <a:xfrm>
                <a:off x="9151263" y="1983316"/>
                <a:ext cx="179101" cy="358325"/>
              </a:xfrm>
              <a:prstGeom prst="arc">
                <a:avLst>
                  <a:gd name="adj1" fmla="val 16200000"/>
                  <a:gd name="adj2" fmla="val 4747336"/>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1" name="Arc 20">
                <a:extLst>
                  <a:ext uri="{FF2B5EF4-FFF2-40B4-BE49-F238E27FC236}">
                    <a16:creationId xmlns:a16="http://schemas.microsoft.com/office/drawing/2014/main" id="{74CADC36-CDA9-4D8E-9771-BC8F18592FBB}"/>
                  </a:ext>
                </a:extLst>
              </p:cNvPr>
              <p:cNvSpPr/>
              <p:nvPr/>
            </p:nvSpPr>
            <p:spPr>
              <a:xfrm>
                <a:off x="9151263" y="2345337"/>
                <a:ext cx="179101" cy="358325"/>
              </a:xfrm>
              <a:prstGeom prst="arc">
                <a:avLst>
                  <a:gd name="adj1" fmla="val 16200000"/>
                  <a:gd name="adj2" fmla="val 4747336"/>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2" name="Arc 21">
                <a:extLst>
                  <a:ext uri="{FF2B5EF4-FFF2-40B4-BE49-F238E27FC236}">
                    <a16:creationId xmlns:a16="http://schemas.microsoft.com/office/drawing/2014/main" id="{78B493C6-8E71-4C57-A22D-51E70449AF13}"/>
                  </a:ext>
                </a:extLst>
              </p:cNvPr>
              <p:cNvSpPr/>
              <p:nvPr/>
            </p:nvSpPr>
            <p:spPr>
              <a:xfrm>
                <a:off x="9181661" y="2726888"/>
                <a:ext cx="179101" cy="358325"/>
              </a:xfrm>
              <a:prstGeom prst="arc">
                <a:avLst>
                  <a:gd name="adj1" fmla="val 16200000"/>
                  <a:gd name="adj2" fmla="val 4747336"/>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3" name="Arc 22">
                <a:extLst>
                  <a:ext uri="{FF2B5EF4-FFF2-40B4-BE49-F238E27FC236}">
                    <a16:creationId xmlns:a16="http://schemas.microsoft.com/office/drawing/2014/main" id="{2966298C-AAD2-494B-8EB2-7C8A8CD2E158}"/>
                  </a:ext>
                </a:extLst>
              </p:cNvPr>
              <p:cNvSpPr/>
              <p:nvPr/>
            </p:nvSpPr>
            <p:spPr>
              <a:xfrm>
                <a:off x="9181661" y="3094734"/>
                <a:ext cx="179101" cy="358325"/>
              </a:xfrm>
              <a:prstGeom prst="arc">
                <a:avLst>
                  <a:gd name="adj1" fmla="val 16200000"/>
                  <a:gd name="adj2" fmla="val 4747336"/>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4" name="Arc 23">
                <a:extLst>
                  <a:ext uri="{FF2B5EF4-FFF2-40B4-BE49-F238E27FC236}">
                    <a16:creationId xmlns:a16="http://schemas.microsoft.com/office/drawing/2014/main" id="{71C74081-FC78-4323-94D2-6515BB595B07}"/>
                  </a:ext>
                </a:extLst>
              </p:cNvPr>
              <p:cNvSpPr/>
              <p:nvPr/>
            </p:nvSpPr>
            <p:spPr>
              <a:xfrm>
                <a:off x="9181661" y="3437225"/>
                <a:ext cx="179101" cy="358325"/>
              </a:xfrm>
              <a:prstGeom prst="arc">
                <a:avLst>
                  <a:gd name="adj1" fmla="val 16200000"/>
                  <a:gd name="adj2" fmla="val 4747336"/>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5" name="Arc 24">
                <a:extLst>
                  <a:ext uri="{FF2B5EF4-FFF2-40B4-BE49-F238E27FC236}">
                    <a16:creationId xmlns:a16="http://schemas.microsoft.com/office/drawing/2014/main" id="{AB819CEB-35CF-45DA-9DAB-EF1C7BDAC9D0}"/>
                  </a:ext>
                </a:extLst>
              </p:cNvPr>
              <p:cNvSpPr/>
              <p:nvPr/>
            </p:nvSpPr>
            <p:spPr>
              <a:xfrm>
                <a:off x="9151263" y="3793983"/>
                <a:ext cx="179101" cy="358325"/>
              </a:xfrm>
              <a:prstGeom prst="arc">
                <a:avLst>
                  <a:gd name="adj1" fmla="val 16200000"/>
                  <a:gd name="adj2" fmla="val 4747336"/>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6" name="Arc 25">
                <a:extLst>
                  <a:ext uri="{FF2B5EF4-FFF2-40B4-BE49-F238E27FC236}">
                    <a16:creationId xmlns:a16="http://schemas.microsoft.com/office/drawing/2014/main" id="{DE199A5B-2B67-48A6-B0E1-ED8663C86FD1}"/>
                  </a:ext>
                </a:extLst>
              </p:cNvPr>
              <p:cNvSpPr/>
              <p:nvPr/>
            </p:nvSpPr>
            <p:spPr>
              <a:xfrm>
                <a:off x="9181661" y="4175534"/>
                <a:ext cx="179101" cy="358325"/>
              </a:xfrm>
              <a:prstGeom prst="arc">
                <a:avLst>
                  <a:gd name="adj1" fmla="val 16200000"/>
                  <a:gd name="adj2" fmla="val 4747336"/>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7" name="Arc 26">
                <a:extLst>
                  <a:ext uri="{FF2B5EF4-FFF2-40B4-BE49-F238E27FC236}">
                    <a16:creationId xmlns:a16="http://schemas.microsoft.com/office/drawing/2014/main" id="{E60F99EB-1B8F-4FF3-BB15-974F339AE3EA}"/>
                  </a:ext>
                </a:extLst>
              </p:cNvPr>
              <p:cNvSpPr/>
              <p:nvPr/>
            </p:nvSpPr>
            <p:spPr>
              <a:xfrm>
                <a:off x="9181661" y="4543380"/>
                <a:ext cx="179101" cy="358325"/>
              </a:xfrm>
              <a:prstGeom prst="arc">
                <a:avLst>
                  <a:gd name="adj1" fmla="val 16200000"/>
                  <a:gd name="adj2" fmla="val 4747336"/>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8" name="Arc 27">
                <a:extLst>
                  <a:ext uri="{FF2B5EF4-FFF2-40B4-BE49-F238E27FC236}">
                    <a16:creationId xmlns:a16="http://schemas.microsoft.com/office/drawing/2014/main" id="{32A5C567-B705-4508-951A-35D3515A4325}"/>
                  </a:ext>
                </a:extLst>
              </p:cNvPr>
              <p:cNvSpPr/>
              <p:nvPr/>
            </p:nvSpPr>
            <p:spPr>
              <a:xfrm>
                <a:off x="9181661" y="4885871"/>
                <a:ext cx="179101" cy="358325"/>
              </a:xfrm>
              <a:prstGeom prst="arc">
                <a:avLst>
                  <a:gd name="adj1" fmla="val 16200000"/>
                  <a:gd name="adj2" fmla="val 4747336"/>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9" name="Arc 28">
                <a:extLst>
                  <a:ext uri="{FF2B5EF4-FFF2-40B4-BE49-F238E27FC236}">
                    <a16:creationId xmlns:a16="http://schemas.microsoft.com/office/drawing/2014/main" id="{6EF0227D-DD8F-45F6-BE8A-9AA832CBCDC7}"/>
                  </a:ext>
                </a:extLst>
              </p:cNvPr>
              <p:cNvSpPr/>
              <p:nvPr/>
            </p:nvSpPr>
            <p:spPr>
              <a:xfrm>
                <a:off x="9181661" y="5264497"/>
                <a:ext cx="179101" cy="358325"/>
              </a:xfrm>
              <a:prstGeom prst="arc">
                <a:avLst>
                  <a:gd name="adj1" fmla="val 16200000"/>
                  <a:gd name="adj2" fmla="val 4747336"/>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30" name="Arc 29">
                <a:extLst>
                  <a:ext uri="{FF2B5EF4-FFF2-40B4-BE49-F238E27FC236}">
                    <a16:creationId xmlns:a16="http://schemas.microsoft.com/office/drawing/2014/main" id="{AD5E8731-C11D-4607-8C62-1EDB7ECD5EB1}"/>
                  </a:ext>
                </a:extLst>
              </p:cNvPr>
              <p:cNvSpPr/>
              <p:nvPr/>
            </p:nvSpPr>
            <p:spPr>
              <a:xfrm>
                <a:off x="9181661" y="5606988"/>
                <a:ext cx="179101" cy="358325"/>
              </a:xfrm>
              <a:prstGeom prst="arc">
                <a:avLst>
                  <a:gd name="adj1" fmla="val 16200000"/>
                  <a:gd name="adj2" fmla="val 4747336"/>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sp>
          <p:nvSpPr>
            <p:cNvPr id="31" name="Rectangle 30">
              <a:extLst>
                <a:ext uri="{FF2B5EF4-FFF2-40B4-BE49-F238E27FC236}">
                  <a16:creationId xmlns:a16="http://schemas.microsoft.com/office/drawing/2014/main" id="{13021BC0-E422-474D-A990-7CA183592E2D}"/>
                </a:ext>
              </a:extLst>
            </p:cNvPr>
            <p:cNvSpPr/>
            <p:nvPr/>
          </p:nvSpPr>
          <p:spPr>
            <a:xfrm>
              <a:off x="2290273" y="1380618"/>
              <a:ext cx="3565828" cy="428685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2" name="Rectangle 31">
              <a:extLst>
                <a:ext uri="{FF2B5EF4-FFF2-40B4-BE49-F238E27FC236}">
                  <a16:creationId xmlns:a16="http://schemas.microsoft.com/office/drawing/2014/main" id="{AB163BA2-1560-44BF-A045-7E96F060C95E}"/>
                </a:ext>
              </a:extLst>
            </p:cNvPr>
            <p:cNvSpPr/>
            <p:nvPr/>
          </p:nvSpPr>
          <p:spPr>
            <a:xfrm>
              <a:off x="6091249" y="1380618"/>
              <a:ext cx="3565828" cy="428685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70" name="Rectangle 69">
            <a:extLst>
              <a:ext uri="{FF2B5EF4-FFF2-40B4-BE49-F238E27FC236}">
                <a16:creationId xmlns:a16="http://schemas.microsoft.com/office/drawing/2014/main" id="{860560CB-A5EB-4C3B-938F-7D7F8586E8EE}"/>
              </a:ext>
            </a:extLst>
          </p:cNvPr>
          <p:cNvSpPr/>
          <p:nvPr/>
        </p:nvSpPr>
        <p:spPr>
          <a:xfrm>
            <a:off x="7946409" y="5497745"/>
            <a:ext cx="590918" cy="6651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71" name="Rectangle 70">
            <a:extLst>
              <a:ext uri="{FF2B5EF4-FFF2-40B4-BE49-F238E27FC236}">
                <a16:creationId xmlns:a16="http://schemas.microsoft.com/office/drawing/2014/main" id="{C18B39AB-C5F3-40D7-AFBB-68FF52C2FF60}"/>
              </a:ext>
            </a:extLst>
          </p:cNvPr>
          <p:cNvSpPr/>
          <p:nvPr/>
        </p:nvSpPr>
        <p:spPr>
          <a:xfrm>
            <a:off x="4142879" y="5526138"/>
            <a:ext cx="3803530" cy="33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72" name="Rectangle 71">
            <a:extLst>
              <a:ext uri="{FF2B5EF4-FFF2-40B4-BE49-F238E27FC236}">
                <a16:creationId xmlns:a16="http://schemas.microsoft.com/office/drawing/2014/main" id="{F0C42492-0ACF-4C64-8B34-ED57FFB0A9D0}"/>
              </a:ext>
            </a:extLst>
          </p:cNvPr>
          <p:cNvSpPr/>
          <p:nvPr/>
        </p:nvSpPr>
        <p:spPr>
          <a:xfrm>
            <a:off x="4142879" y="5854249"/>
            <a:ext cx="3803530" cy="34705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73" name="Rectangle 72">
            <a:extLst>
              <a:ext uri="{FF2B5EF4-FFF2-40B4-BE49-F238E27FC236}">
                <a16:creationId xmlns:a16="http://schemas.microsoft.com/office/drawing/2014/main" id="{CB0FEFD2-7D0A-4887-8C28-3534E1C622B1}"/>
              </a:ext>
            </a:extLst>
          </p:cNvPr>
          <p:cNvSpPr/>
          <p:nvPr/>
        </p:nvSpPr>
        <p:spPr>
          <a:xfrm>
            <a:off x="4142879" y="6162687"/>
            <a:ext cx="4394448" cy="320181"/>
          </a:xfrm>
          <a:prstGeom prst="rect">
            <a:avLst/>
          </a:prstGeom>
          <a:solidFill>
            <a:srgbClr val="FBD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latin typeface="Calibri"/>
            </a:endParaRPr>
          </a:p>
        </p:txBody>
      </p:sp>
      <p:grpSp>
        <p:nvGrpSpPr>
          <p:cNvPr id="74" name="Group 73">
            <a:extLst>
              <a:ext uri="{FF2B5EF4-FFF2-40B4-BE49-F238E27FC236}">
                <a16:creationId xmlns:a16="http://schemas.microsoft.com/office/drawing/2014/main" id="{78493126-709B-4128-936F-44B4CA252C3C}"/>
              </a:ext>
            </a:extLst>
          </p:cNvPr>
          <p:cNvGrpSpPr/>
          <p:nvPr/>
        </p:nvGrpSpPr>
        <p:grpSpPr>
          <a:xfrm>
            <a:off x="5046511" y="6208137"/>
            <a:ext cx="1560584" cy="199027"/>
            <a:chOff x="25764" y="3508316"/>
            <a:chExt cx="3648664" cy="384742"/>
          </a:xfrm>
        </p:grpSpPr>
        <p:sp>
          <p:nvSpPr>
            <p:cNvPr id="75" name="Oval 74">
              <a:extLst>
                <a:ext uri="{FF2B5EF4-FFF2-40B4-BE49-F238E27FC236}">
                  <a16:creationId xmlns:a16="http://schemas.microsoft.com/office/drawing/2014/main" id="{4B4B6196-6C71-4872-AFCE-D5683B95F510}"/>
                </a:ext>
              </a:extLst>
            </p:cNvPr>
            <p:cNvSpPr/>
            <p:nvPr/>
          </p:nvSpPr>
          <p:spPr>
            <a:xfrm>
              <a:off x="3499005"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76" name="Oval 75">
              <a:extLst>
                <a:ext uri="{FF2B5EF4-FFF2-40B4-BE49-F238E27FC236}">
                  <a16:creationId xmlns:a16="http://schemas.microsoft.com/office/drawing/2014/main" id="{7B18D1C2-3568-4C10-B4E4-79B1A86DE526}"/>
                </a:ext>
              </a:extLst>
            </p:cNvPr>
            <p:cNvSpPr/>
            <p:nvPr/>
          </p:nvSpPr>
          <p:spPr>
            <a:xfrm>
              <a:off x="3167158"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77" name="Oval 76">
              <a:extLst>
                <a:ext uri="{FF2B5EF4-FFF2-40B4-BE49-F238E27FC236}">
                  <a16:creationId xmlns:a16="http://schemas.microsoft.com/office/drawing/2014/main" id="{5FCE7E40-4EB7-4EDD-8CDA-9FDE79C79DAD}"/>
                </a:ext>
              </a:extLst>
            </p:cNvPr>
            <p:cNvSpPr/>
            <p:nvPr/>
          </p:nvSpPr>
          <p:spPr>
            <a:xfrm>
              <a:off x="1839764"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78" name="Oval 77">
              <a:extLst>
                <a:ext uri="{FF2B5EF4-FFF2-40B4-BE49-F238E27FC236}">
                  <a16:creationId xmlns:a16="http://schemas.microsoft.com/office/drawing/2014/main" id="{38829FCD-420E-48FE-B5B8-BC78E39D35F7}"/>
                </a:ext>
              </a:extLst>
            </p:cNvPr>
            <p:cNvSpPr/>
            <p:nvPr/>
          </p:nvSpPr>
          <p:spPr>
            <a:xfrm>
              <a:off x="844219"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79" name="Oval 78">
              <a:extLst>
                <a:ext uri="{FF2B5EF4-FFF2-40B4-BE49-F238E27FC236}">
                  <a16:creationId xmlns:a16="http://schemas.microsoft.com/office/drawing/2014/main" id="{F571404E-D6C9-4C24-939F-D4000E43CC01}"/>
                </a:ext>
              </a:extLst>
            </p:cNvPr>
            <p:cNvSpPr/>
            <p:nvPr/>
          </p:nvSpPr>
          <p:spPr>
            <a:xfrm>
              <a:off x="180522"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80" name="Oval 79">
              <a:extLst>
                <a:ext uri="{FF2B5EF4-FFF2-40B4-BE49-F238E27FC236}">
                  <a16:creationId xmlns:a16="http://schemas.microsoft.com/office/drawing/2014/main" id="{7F1B9978-9410-446C-AF7E-16DA3917EE6A}"/>
                </a:ext>
              </a:extLst>
            </p:cNvPr>
            <p:cNvSpPr/>
            <p:nvPr/>
          </p:nvSpPr>
          <p:spPr>
            <a:xfrm>
              <a:off x="2503461"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81" name="Oval 80">
              <a:extLst>
                <a:ext uri="{FF2B5EF4-FFF2-40B4-BE49-F238E27FC236}">
                  <a16:creationId xmlns:a16="http://schemas.microsoft.com/office/drawing/2014/main" id="{03FDD167-4A03-4CD3-8E96-B57364793863}"/>
                </a:ext>
              </a:extLst>
            </p:cNvPr>
            <p:cNvSpPr/>
            <p:nvPr/>
          </p:nvSpPr>
          <p:spPr>
            <a:xfrm>
              <a:off x="1507915"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82" name="Oval 81">
              <a:extLst>
                <a:ext uri="{FF2B5EF4-FFF2-40B4-BE49-F238E27FC236}">
                  <a16:creationId xmlns:a16="http://schemas.microsoft.com/office/drawing/2014/main" id="{D801C79D-4F8F-4E8A-A7D6-8F3651C6A2A5}"/>
                </a:ext>
              </a:extLst>
            </p:cNvPr>
            <p:cNvSpPr/>
            <p:nvPr/>
          </p:nvSpPr>
          <p:spPr>
            <a:xfrm>
              <a:off x="2835310"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83" name="Oval 82">
              <a:extLst>
                <a:ext uri="{FF2B5EF4-FFF2-40B4-BE49-F238E27FC236}">
                  <a16:creationId xmlns:a16="http://schemas.microsoft.com/office/drawing/2014/main" id="{78EA5A18-A8C0-4F40-8DB9-1E7864BB0531}"/>
                </a:ext>
              </a:extLst>
            </p:cNvPr>
            <p:cNvSpPr/>
            <p:nvPr/>
          </p:nvSpPr>
          <p:spPr>
            <a:xfrm>
              <a:off x="2171614"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84" name="Oval 83">
              <a:extLst>
                <a:ext uri="{FF2B5EF4-FFF2-40B4-BE49-F238E27FC236}">
                  <a16:creationId xmlns:a16="http://schemas.microsoft.com/office/drawing/2014/main" id="{3DAA75DE-13AC-4C35-9EDA-43C485CF633D}"/>
                </a:ext>
              </a:extLst>
            </p:cNvPr>
            <p:cNvSpPr/>
            <p:nvPr/>
          </p:nvSpPr>
          <p:spPr>
            <a:xfrm>
              <a:off x="1176068"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85" name="Oval 84">
              <a:extLst>
                <a:ext uri="{FF2B5EF4-FFF2-40B4-BE49-F238E27FC236}">
                  <a16:creationId xmlns:a16="http://schemas.microsoft.com/office/drawing/2014/main" id="{CA4FD287-CC38-4E98-A001-1382D0163B9B}"/>
                </a:ext>
              </a:extLst>
            </p:cNvPr>
            <p:cNvSpPr/>
            <p:nvPr/>
          </p:nvSpPr>
          <p:spPr>
            <a:xfrm>
              <a:off x="512371" y="3508316"/>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86" name="Oval 85">
              <a:extLst>
                <a:ext uri="{FF2B5EF4-FFF2-40B4-BE49-F238E27FC236}">
                  <a16:creationId xmlns:a16="http://schemas.microsoft.com/office/drawing/2014/main" id="{95A92760-B365-400C-92C4-41166CB4EE19}"/>
                </a:ext>
              </a:extLst>
            </p:cNvPr>
            <p:cNvSpPr/>
            <p:nvPr/>
          </p:nvSpPr>
          <p:spPr>
            <a:xfrm>
              <a:off x="3344247"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87" name="Oval 86">
              <a:extLst>
                <a:ext uri="{FF2B5EF4-FFF2-40B4-BE49-F238E27FC236}">
                  <a16:creationId xmlns:a16="http://schemas.microsoft.com/office/drawing/2014/main" id="{29B8CD7D-BDAC-4A51-91E0-9F807A90092F}"/>
                </a:ext>
              </a:extLst>
            </p:cNvPr>
            <p:cNvSpPr/>
            <p:nvPr/>
          </p:nvSpPr>
          <p:spPr>
            <a:xfrm>
              <a:off x="3012400"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88" name="Oval 87">
              <a:extLst>
                <a:ext uri="{FF2B5EF4-FFF2-40B4-BE49-F238E27FC236}">
                  <a16:creationId xmlns:a16="http://schemas.microsoft.com/office/drawing/2014/main" id="{D0681092-503A-49A6-9E50-A005B7C43328}"/>
                </a:ext>
              </a:extLst>
            </p:cNvPr>
            <p:cNvSpPr/>
            <p:nvPr/>
          </p:nvSpPr>
          <p:spPr>
            <a:xfrm>
              <a:off x="1685007"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89" name="Oval 88">
              <a:extLst>
                <a:ext uri="{FF2B5EF4-FFF2-40B4-BE49-F238E27FC236}">
                  <a16:creationId xmlns:a16="http://schemas.microsoft.com/office/drawing/2014/main" id="{EA2EA6E5-A4AE-44EC-860F-38F49239AF71}"/>
                </a:ext>
              </a:extLst>
            </p:cNvPr>
            <p:cNvSpPr/>
            <p:nvPr/>
          </p:nvSpPr>
          <p:spPr>
            <a:xfrm>
              <a:off x="689461"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90" name="Oval 89">
              <a:extLst>
                <a:ext uri="{FF2B5EF4-FFF2-40B4-BE49-F238E27FC236}">
                  <a16:creationId xmlns:a16="http://schemas.microsoft.com/office/drawing/2014/main" id="{70E8846E-F764-4058-81F7-C847E7F229CC}"/>
                </a:ext>
              </a:extLst>
            </p:cNvPr>
            <p:cNvSpPr/>
            <p:nvPr/>
          </p:nvSpPr>
          <p:spPr>
            <a:xfrm>
              <a:off x="25764"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91" name="Oval 90">
              <a:extLst>
                <a:ext uri="{FF2B5EF4-FFF2-40B4-BE49-F238E27FC236}">
                  <a16:creationId xmlns:a16="http://schemas.microsoft.com/office/drawing/2014/main" id="{73130DA4-E09D-4CB7-B275-FF88F6A090FF}"/>
                </a:ext>
              </a:extLst>
            </p:cNvPr>
            <p:cNvSpPr/>
            <p:nvPr/>
          </p:nvSpPr>
          <p:spPr>
            <a:xfrm>
              <a:off x="2348704"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92" name="Oval 91">
              <a:extLst>
                <a:ext uri="{FF2B5EF4-FFF2-40B4-BE49-F238E27FC236}">
                  <a16:creationId xmlns:a16="http://schemas.microsoft.com/office/drawing/2014/main" id="{8A18D81D-6593-4501-AD39-9D54193B336C}"/>
                </a:ext>
              </a:extLst>
            </p:cNvPr>
            <p:cNvSpPr/>
            <p:nvPr/>
          </p:nvSpPr>
          <p:spPr>
            <a:xfrm>
              <a:off x="1353157"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93" name="Oval 92">
              <a:extLst>
                <a:ext uri="{FF2B5EF4-FFF2-40B4-BE49-F238E27FC236}">
                  <a16:creationId xmlns:a16="http://schemas.microsoft.com/office/drawing/2014/main" id="{1138B4DE-F3FE-459E-AE77-48CDAD24EBAB}"/>
                </a:ext>
              </a:extLst>
            </p:cNvPr>
            <p:cNvSpPr/>
            <p:nvPr/>
          </p:nvSpPr>
          <p:spPr>
            <a:xfrm>
              <a:off x="2680553"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94" name="Oval 93">
              <a:extLst>
                <a:ext uri="{FF2B5EF4-FFF2-40B4-BE49-F238E27FC236}">
                  <a16:creationId xmlns:a16="http://schemas.microsoft.com/office/drawing/2014/main" id="{9F9DA8AB-4B32-4499-A47E-4A314BD15A8C}"/>
                </a:ext>
              </a:extLst>
            </p:cNvPr>
            <p:cNvSpPr/>
            <p:nvPr/>
          </p:nvSpPr>
          <p:spPr>
            <a:xfrm>
              <a:off x="2016854"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95" name="Oval 94">
              <a:extLst>
                <a:ext uri="{FF2B5EF4-FFF2-40B4-BE49-F238E27FC236}">
                  <a16:creationId xmlns:a16="http://schemas.microsoft.com/office/drawing/2014/main" id="{E0069494-D2C9-43FF-9A10-9D6D385CBEA0}"/>
                </a:ext>
              </a:extLst>
            </p:cNvPr>
            <p:cNvSpPr/>
            <p:nvPr/>
          </p:nvSpPr>
          <p:spPr>
            <a:xfrm>
              <a:off x="1021310" y="3717628"/>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96" name="Oval 95">
              <a:extLst>
                <a:ext uri="{FF2B5EF4-FFF2-40B4-BE49-F238E27FC236}">
                  <a16:creationId xmlns:a16="http://schemas.microsoft.com/office/drawing/2014/main" id="{089D3F12-0D0D-48A5-8C0B-DE5A5C453C92}"/>
                </a:ext>
              </a:extLst>
            </p:cNvPr>
            <p:cNvSpPr/>
            <p:nvPr/>
          </p:nvSpPr>
          <p:spPr>
            <a:xfrm>
              <a:off x="357613" y="3717636"/>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grpSp>
      <p:grpSp>
        <p:nvGrpSpPr>
          <p:cNvPr id="98" name="Group 97">
            <a:extLst>
              <a:ext uri="{FF2B5EF4-FFF2-40B4-BE49-F238E27FC236}">
                <a16:creationId xmlns:a16="http://schemas.microsoft.com/office/drawing/2014/main" id="{3F2AC58A-9948-4BD7-9D35-DC2E9E5DFED0}"/>
              </a:ext>
            </a:extLst>
          </p:cNvPr>
          <p:cNvGrpSpPr/>
          <p:nvPr/>
        </p:nvGrpSpPr>
        <p:grpSpPr>
          <a:xfrm>
            <a:off x="6913002" y="6208137"/>
            <a:ext cx="1560584" cy="199027"/>
            <a:chOff x="25764" y="3508316"/>
            <a:chExt cx="3648664" cy="384742"/>
          </a:xfrm>
        </p:grpSpPr>
        <p:sp>
          <p:nvSpPr>
            <p:cNvPr id="99" name="Oval 98">
              <a:extLst>
                <a:ext uri="{FF2B5EF4-FFF2-40B4-BE49-F238E27FC236}">
                  <a16:creationId xmlns:a16="http://schemas.microsoft.com/office/drawing/2014/main" id="{BADC111B-9621-4F4C-879B-C50A2811C041}"/>
                </a:ext>
              </a:extLst>
            </p:cNvPr>
            <p:cNvSpPr/>
            <p:nvPr/>
          </p:nvSpPr>
          <p:spPr>
            <a:xfrm>
              <a:off x="3499005"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00" name="Oval 99">
              <a:extLst>
                <a:ext uri="{FF2B5EF4-FFF2-40B4-BE49-F238E27FC236}">
                  <a16:creationId xmlns:a16="http://schemas.microsoft.com/office/drawing/2014/main" id="{98C1F04F-04D3-4A77-A9F3-2399D748864E}"/>
                </a:ext>
              </a:extLst>
            </p:cNvPr>
            <p:cNvSpPr/>
            <p:nvPr/>
          </p:nvSpPr>
          <p:spPr>
            <a:xfrm>
              <a:off x="3167158"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01" name="Oval 100">
              <a:extLst>
                <a:ext uri="{FF2B5EF4-FFF2-40B4-BE49-F238E27FC236}">
                  <a16:creationId xmlns:a16="http://schemas.microsoft.com/office/drawing/2014/main" id="{D838FCD3-4C22-414B-8D98-43C689DBD3E4}"/>
                </a:ext>
              </a:extLst>
            </p:cNvPr>
            <p:cNvSpPr/>
            <p:nvPr/>
          </p:nvSpPr>
          <p:spPr>
            <a:xfrm>
              <a:off x="1839764"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02" name="Oval 101">
              <a:extLst>
                <a:ext uri="{FF2B5EF4-FFF2-40B4-BE49-F238E27FC236}">
                  <a16:creationId xmlns:a16="http://schemas.microsoft.com/office/drawing/2014/main" id="{F3536F5B-0433-4951-A52C-00717658D5B1}"/>
                </a:ext>
              </a:extLst>
            </p:cNvPr>
            <p:cNvSpPr/>
            <p:nvPr/>
          </p:nvSpPr>
          <p:spPr>
            <a:xfrm>
              <a:off x="844219"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03" name="Oval 102">
              <a:extLst>
                <a:ext uri="{FF2B5EF4-FFF2-40B4-BE49-F238E27FC236}">
                  <a16:creationId xmlns:a16="http://schemas.microsoft.com/office/drawing/2014/main" id="{E6742327-25FF-4AB5-90A0-3774014E0AB4}"/>
                </a:ext>
              </a:extLst>
            </p:cNvPr>
            <p:cNvSpPr/>
            <p:nvPr/>
          </p:nvSpPr>
          <p:spPr>
            <a:xfrm>
              <a:off x="180522"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04" name="Oval 103">
              <a:extLst>
                <a:ext uri="{FF2B5EF4-FFF2-40B4-BE49-F238E27FC236}">
                  <a16:creationId xmlns:a16="http://schemas.microsoft.com/office/drawing/2014/main" id="{BAFB25DB-99FC-4CCE-AFDA-6B7936BF4E3C}"/>
                </a:ext>
              </a:extLst>
            </p:cNvPr>
            <p:cNvSpPr/>
            <p:nvPr/>
          </p:nvSpPr>
          <p:spPr>
            <a:xfrm>
              <a:off x="2503461"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05" name="Oval 104">
              <a:extLst>
                <a:ext uri="{FF2B5EF4-FFF2-40B4-BE49-F238E27FC236}">
                  <a16:creationId xmlns:a16="http://schemas.microsoft.com/office/drawing/2014/main" id="{28D365EB-22AA-4BA6-B253-9568C16D4218}"/>
                </a:ext>
              </a:extLst>
            </p:cNvPr>
            <p:cNvSpPr/>
            <p:nvPr/>
          </p:nvSpPr>
          <p:spPr>
            <a:xfrm>
              <a:off x="1507915"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06" name="Oval 105">
              <a:extLst>
                <a:ext uri="{FF2B5EF4-FFF2-40B4-BE49-F238E27FC236}">
                  <a16:creationId xmlns:a16="http://schemas.microsoft.com/office/drawing/2014/main" id="{D2FC86D5-2EE3-4248-BD59-6F9932E19FEC}"/>
                </a:ext>
              </a:extLst>
            </p:cNvPr>
            <p:cNvSpPr/>
            <p:nvPr/>
          </p:nvSpPr>
          <p:spPr>
            <a:xfrm>
              <a:off x="2835310"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07" name="Oval 106">
              <a:extLst>
                <a:ext uri="{FF2B5EF4-FFF2-40B4-BE49-F238E27FC236}">
                  <a16:creationId xmlns:a16="http://schemas.microsoft.com/office/drawing/2014/main" id="{4691DDEB-DCA5-48E9-BD4D-D6584D46C9BA}"/>
                </a:ext>
              </a:extLst>
            </p:cNvPr>
            <p:cNvSpPr/>
            <p:nvPr/>
          </p:nvSpPr>
          <p:spPr>
            <a:xfrm>
              <a:off x="2171614"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08" name="Oval 107">
              <a:extLst>
                <a:ext uri="{FF2B5EF4-FFF2-40B4-BE49-F238E27FC236}">
                  <a16:creationId xmlns:a16="http://schemas.microsoft.com/office/drawing/2014/main" id="{62D96FE1-2CFE-4B3A-96E9-BF9528732499}"/>
                </a:ext>
              </a:extLst>
            </p:cNvPr>
            <p:cNvSpPr/>
            <p:nvPr/>
          </p:nvSpPr>
          <p:spPr>
            <a:xfrm>
              <a:off x="1176068" y="3508320"/>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09" name="Oval 108">
              <a:extLst>
                <a:ext uri="{FF2B5EF4-FFF2-40B4-BE49-F238E27FC236}">
                  <a16:creationId xmlns:a16="http://schemas.microsoft.com/office/drawing/2014/main" id="{EE3FA22C-4D6E-4639-8574-5F2AE7BC6064}"/>
                </a:ext>
              </a:extLst>
            </p:cNvPr>
            <p:cNvSpPr/>
            <p:nvPr/>
          </p:nvSpPr>
          <p:spPr>
            <a:xfrm>
              <a:off x="512371" y="3508316"/>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10" name="Oval 109">
              <a:extLst>
                <a:ext uri="{FF2B5EF4-FFF2-40B4-BE49-F238E27FC236}">
                  <a16:creationId xmlns:a16="http://schemas.microsoft.com/office/drawing/2014/main" id="{08AA37FD-4E8E-4A3D-9FD6-CD77EC100D2F}"/>
                </a:ext>
              </a:extLst>
            </p:cNvPr>
            <p:cNvSpPr/>
            <p:nvPr/>
          </p:nvSpPr>
          <p:spPr>
            <a:xfrm>
              <a:off x="3344247"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11" name="Oval 110">
              <a:extLst>
                <a:ext uri="{FF2B5EF4-FFF2-40B4-BE49-F238E27FC236}">
                  <a16:creationId xmlns:a16="http://schemas.microsoft.com/office/drawing/2014/main" id="{AC4C6654-F02F-418F-94D5-CB9ABF7E506C}"/>
                </a:ext>
              </a:extLst>
            </p:cNvPr>
            <p:cNvSpPr/>
            <p:nvPr/>
          </p:nvSpPr>
          <p:spPr>
            <a:xfrm>
              <a:off x="3012400"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12" name="Oval 111">
              <a:extLst>
                <a:ext uri="{FF2B5EF4-FFF2-40B4-BE49-F238E27FC236}">
                  <a16:creationId xmlns:a16="http://schemas.microsoft.com/office/drawing/2014/main" id="{970D492C-4861-4466-8920-4514CEC3F3F0}"/>
                </a:ext>
              </a:extLst>
            </p:cNvPr>
            <p:cNvSpPr/>
            <p:nvPr/>
          </p:nvSpPr>
          <p:spPr>
            <a:xfrm>
              <a:off x="1685007"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13" name="Oval 112">
              <a:extLst>
                <a:ext uri="{FF2B5EF4-FFF2-40B4-BE49-F238E27FC236}">
                  <a16:creationId xmlns:a16="http://schemas.microsoft.com/office/drawing/2014/main" id="{5D9B2ADD-2577-47AD-B591-848D429926C8}"/>
                </a:ext>
              </a:extLst>
            </p:cNvPr>
            <p:cNvSpPr/>
            <p:nvPr/>
          </p:nvSpPr>
          <p:spPr>
            <a:xfrm>
              <a:off x="689461"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14" name="Oval 113">
              <a:extLst>
                <a:ext uri="{FF2B5EF4-FFF2-40B4-BE49-F238E27FC236}">
                  <a16:creationId xmlns:a16="http://schemas.microsoft.com/office/drawing/2014/main" id="{9042DD27-223B-4A54-8EF3-3BAAF1166DFC}"/>
                </a:ext>
              </a:extLst>
            </p:cNvPr>
            <p:cNvSpPr/>
            <p:nvPr/>
          </p:nvSpPr>
          <p:spPr>
            <a:xfrm>
              <a:off x="25764"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15" name="Oval 114">
              <a:extLst>
                <a:ext uri="{FF2B5EF4-FFF2-40B4-BE49-F238E27FC236}">
                  <a16:creationId xmlns:a16="http://schemas.microsoft.com/office/drawing/2014/main" id="{DE549219-1161-4527-8285-6B23CBAF5D57}"/>
                </a:ext>
              </a:extLst>
            </p:cNvPr>
            <p:cNvSpPr/>
            <p:nvPr/>
          </p:nvSpPr>
          <p:spPr>
            <a:xfrm>
              <a:off x="2348704"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16" name="Oval 115">
              <a:extLst>
                <a:ext uri="{FF2B5EF4-FFF2-40B4-BE49-F238E27FC236}">
                  <a16:creationId xmlns:a16="http://schemas.microsoft.com/office/drawing/2014/main" id="{898B2D9B-4864-4689-A21D-57247C7F246F}"/>
                </a:ext>
              </a:extLst>
            </p:cNvPr>
            <p:cNvSpPr/>
            <p:nvPr/>
          </p:nvSpPr>
          <p:spPr>
            <a:xfrm>
              <a:off x="1353157"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17" name="Oval 116">
              <a:extLst>
                <a:ext uri="{FF2B5EF4-FFF2-40B4-BE49-F238E27FC236}">
                  <a16:creationId xmlns:a16="http://schemas.microsoft.com/office/drawing/2014/main" id="{10B696A7-D707-4082-990E-DC047C3D4DC2}"/>
                </a:ext>
              </a:extLst>
            </p:cNvPr>
            <p:cNvSpPr/>
            <p:nvPr/>
          </p:nvSpPr>
          <p:spPr>
            <a:xfrm>
              <a:off x="2680553"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18" name="Oval 117">
              <a:extLst>
                <a:ext uri="{FF2B5EF4-FFF2-40B4-BE49-F238E27FC236}">
                  <a16:creationId xmlns:a16="http://schemas.microsoft.com/office/drawing/2014/main" id="{A577F127-8CB7-45AB-B726-0DC194E2BF31}"/>
                </a:ext>
              </a:extLst>
            </p:cNvPr>
            <p:cNvSpPr/>
            <p:nvPr/>
          </p:nvSpPr>
          <p:spPr>
            <a:xfrm>
              <a:off x="2016854" y="3717634"/>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19" name="Oval 118">
              <a:extLst>
                <a:ext uri="{FF2B5EF4-FFF2-40B4-BE49-F238E27FC236}">
                  <a16:creationId xmlns:a16="http://schemas.microsoft.com/office/drawing/2014/main" id="{CBFAA845-7144-4DCD-A802-4296CF0F7159}"/>
                </a:ext>
              </a:extLst>
            </p:cNvPr>
            <p:cNvSpPr/>
            <p:nvPr/>
          </p:nvSpPr>
          <p:spPr>
            <a:xfrm>
              <a:off x="1021310" y="3717628"/>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20" name="Oval 119">
              <a:extLst>
                <a:ext uri="{FF2B5EF4-FFF2-40B4-BE49-F238E27FC236}">
                  <a16:creationId xmlns:a16="http://schemas.microsoft.com/office/drawing/2014/main" id="{15EAA3EC-35A0-4948-9FB5-13A410030C84}"/>
                </a:ext>
              </a:extLst>
            </p:cNvPr>
            <p:cNvSpPr/>
            <p:nvPr/>
          </p:nvSpPr>
          <p:spPr>
            <a:xfrm>
              <a:off x="357613" y="3717636"/>
              <a:ext cx="175423" cy="175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grpSp>
      <p:sp>
        <p:nvSpPr>
          <p:cNvPr id="126" name="Rectangle 125">
            <a:extLst>
              <a:ext uri="{FF2B5EF4-FFF2-40B4-BE49-F238E27FC236}">
                <a16:creationId xmlns:a16="http://schemas.microsoft.com/office/drawing/2014/main" id="{3EFCAE48-9E7C-42BA-B41F-C39FB72C133A}"/>
              </a:ext>
            </a:extLst>
          </p:cNvPr>
          <p:cNvSpPr/>
          <p:nvPr/>
        </p:nvSpPr>
        <p:spPr>
          <a:xfrm>
            <a:off x="3764733" y="5445031"/>
            <a:ext cx="4074917" cy="830997"/>
          </a:xfrm>
          <a:prstGeom prst="rect">
            <a:avLst/>
          </a:prstGeom>
        </p:spPr>
        <p:txBody>
          <a:bodyPr wrap="square">
            <a:spAutoFit/>
          </a:bodyPr>
          <a:lstStyle/>
          <a:p>
            <a:pPr algn="r" rtl="1"/>
            <a:r>
              <a:rPr lang="fa-IR" sz="2400" b="1" dirty="0">
                <a:solidFill>
                  <a:srgbClr val="4BACC6">
                    <a:lumMod val="75000"/>
                  </a:srgbClr>
                </a:solidFill>
                <a:latin typeface="Calibri"/>
                <a:cs typeface="B Nazanin" panose="00000400000000000000" pitchFamily="2" charset="-78"/>
              </a:rPr>
              <a:t>سالانه</a:t>
            </a:r>
          </a:p>
          <a:p>
            <a:pPr algn="r" rtl="1"/>
            <a:r>
              <a:rPr lang="fa-IR" sz="2400" b="1" dirty="0">
                <a:solidFill>
                  <a:srgbClr val="4BACC6">
                    <a:lumMod val="75000"/>
                  </a:srgbClr>
                </a:solidFill>
                <a:latin typeface="Calibri"/>
                <a:cs typeface="B Nazanin" panose="00000400000000000000" pitchFamily="2" charset="-78"/>
              </a:rPr>
              <a:t> 73 میلیون سقط عمدی در جهان</a:t>
            </a:r>
          </a:p>
        </p:txBody>
      </p:sp>
      <p:pic>
        <p:nvPicPr>
          <p:cNvPr id="128" name="Graphic 127" descr="Statistics RTL">
            <a:extLst>
              <a:ext uri="{FF2B5EF4-FFF2-40B4-BE49-F238E27FC236}">
                <a16:creationId xmlns:a16="http://schemas.microsoft.com/office/drawing/2014/main" id="{22CC5435-6B6B-475C-A062-16C8A977DC1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68328" y="5505966"/>
            <a:ext cx="709749" cy="673566"/>
          </a:xfrm>
          <a:prstGeom prst="rect">
            <a:avLst/>
          </a:prstGeom>
        </p:spPr>
      </p:pic>
      <p:sp>
        <p:nvSpPr>
          <p:cNvPr id="132" name="Rectangle 131">
            <a:extLst>
              <a:ext uri="{FF2B5EF4-FFF2-40B4-BE49-F238E27FC236}">
                <a16:creationId xmlns:a16="http://schemas.microsoft.com/office/drawing/2014/main" id="{93A203F4-532E-4FAC-8602-0CAEC37F4296}"/>
              </a:ext>
            </a:extLst>
          </p:cNvPr>
          <p:cNvSpPr/>
          <p:nvPr/>
        </p:nvSpPr>
        <p:spPr>
          <a:xfrm>
            <a:off x="5292156" y="3429000"/>
            <a:ext cx="3234259" cy="20400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pic>
        <p:nvPicPr>
          <p:cNvPr id="5" name="Graphic 4" descr="Pregnant lady">
            <a:extLst>
              <a:ext uri="{FF2B5EF4-FFF2-40B4-BE49-F238E27FC236}">
                <a16:creationId xmlns:a16="http://schemas.microsoft.com/office/drawing/2014/main" id="{3DEE3953-A437-4DE1-981D-032A140C2F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5329673" y="1622463"/>
            <a:ext cx="3242657" cy="3721246"/>
          </a:xfrm>
          <a:prstGeom prst="rect">
            <a:avLst/>
          </a:prstGeom>
        </p:spPr>
      </p:pic>
      <p:sp>
        <p:nvSpPr>
          <p:cNvPr id="61" name="Rectangle 60">
            <a:extLst>
              <a:ext uri="{FF2B5EF4-FFF2-40B4-BE49-F238E27FC236}">
                <a16:creationId xmlns:a16="http://schemas.microsoft.com/office/drawing/2014/main" id="{086B75E4-8EB4-42AD-B3E4-BDBFF0758866}"/>
              </a:ext>
            </a:extLst>
          </p:cNvPr>
          <p:cNvSpPr/>
          <p:nvPr/>
        </p:nvSpPr>
        <p:spPr>
          <a:xfrm>
            <a:off x="1991545" y="1363973"/>
            <a:ext cx="2861106" cy="64632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63" name="Rectangle 62">
            <a:extLst>
              <a:ext uri="{FF2B5EF4-FFF2-40B4-BE49-F238E27FC236}">
                <a16:creationId xmlns:a16="http://schemas.microsoft.com/office/drawing/2014/main" id="{0D617A2F-E6FF-43C9-815D-99E97A9315DB}"/>
              </a:ext>
            </a:extLst>
          </p:cNvPr>
          <p:cNvSpPr/>
          <p:nvPr/>
        </p:nvSpPr>
        <p:spPr>
          <a:xfrm>
            <a:off x="1991548" y="2276877"/>
            <a:ext cx="2861105" cy="64632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21" name="Oval 120">
            <a:hlinkClick r:id="rId6" action="ppaction://hlinksldjump"/>
            <a:extLst>
              <a:ext uri="{FF2B5EF4-FFF2-40B4-BE49-F238E27FC236}">
                <a16:creationId xmlns:a16="http://schemas.microsoft.com/office/drawing/2014/main" id="{F791832C-B829-44FC-AE50-698A3642C708}"/>
              </a:ext>
            </a:extLst>
          </p:cNvPr>
          <p:cNvSpPr/>
          <p:nvPr/>
        </p:nvSpPr>
        <p:spPr>
          <a:xfrm>
            <a:off x="9828150" y="197206"/>
            <a:ext cx="1123270" cy="1225914"/>
          </a:xfrm>
          <a:prstGeom prst="ellipse">
            <a:avLst/>
          </a:prstGeom>
          <a:solidFill>
            <a:schemeClr val="bg1"/>
          </a:solidFill>
          <a:ln w="3810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prstClr val="white"/>
              </a:solidFill>
              <a:latin typeface="Calibri"/>
            </a:endParaRPr>
          </a:p>
        </p:txBody>
      </p:sp>
      <p:sp>
        <p:nvSpPr>
          <p:cNvPr id="122" name="Rectangle 121">
            <a:extLst>
              <a:ext uri="{FF2B5EF4-FFF2-40B4-BE49-F238E27FC236}">
                <a16:creationId xmlns:a16="http://schemas.microsoft.com/office/drawing/2014/main" id="{FFA5DDDF-0C32-48F6-BD78-AC8D78BA0C8B}"/>
              </a:ext>
            </a:extLst>
          </p:cNvPr>
          <p:cNvSpPr/>
          <p:nvPr/>
        </p:nvSpPr>
        <p:spPr>
          <a:xfrm>
            <a:off x="8760299" y="980728"/>
            <a:ext cx="1295835" cy="244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23" name="Rectangle 122">
            <a:extLst>
              <a:ext uri="{FF2B5EF4-FFF2-40B4-BE49-F238E27FC236}">
                <a16:creationId xmlns:a16="http://schemas.microsoft.com/office/drawing/2014/main" id="{7A053C9B-9C32-44F8-A55B-A49F25F12C36}"/>
              </a:ext>
            </a:extLst>
          </p:cNvPr>
          <p:cNvSpPr/>
          <p:nvPr/>
        </p:nvSpPr>
        <p:spPr>
          <a:xfrm>
            <a:off x="8369878" y="873822"/>
            <a:ext cx="1786364" cy="400110"/>
          </a:xfrm>
          <a:prstGeom prst="rect">
            <a:avLst/>
          </a:prstGeom>
        </p:spPr>
        <p:txBody>
          <a:bodyPr wrap="square">
            <a:spAutoFit/>
          </a:bodyPr>
          <a:lstStyle/>
          <a:p>
            <a:pPr algn="ctr" rtl="1"/>
            <a:r>
              <a:rPr lang="fa-IR" sz="2000" b="1" dirty="0">
                <a:solidFill>
                  <a:srgbClr val="262262"/>
                </a:solidFill>
                <a:latin typeface="Calibri"/>
                <a:cs typeface="B Nazanin" panose="00000400000000000000" pitchFamily="2" charset="-78"/>
              </a:rPr>
              <a:t>آمارجهانی</a:t>
            </a:r>
          </a:p>
        </p:txBody>
      </p:sp>
      <p:pic>
        <p:nvPicPr>
          <p:cNvPr id="127" name="Picture 126">
            <a:extLst>
              <a:ext uri="{FF2B5EF4-FFF2-40B4-BE49-F238E27FC236}">
                <a16:creationId xmlns:a16="http://schemas.microsoft.com/office/drawing/2014/main" id="{669D96D0-4E4A-48A1-8121-2772772830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4014" y="449164"/>
            <a:ext cx="712506" cy="675580"/>
          </a:xfrm>
          <a:prstGeom prst="rect">
            <a:avLst/>
          </a:prstGeom>
        </p:spPr>
      </p:pic>
      <p:sp>
        <p:nvSpPr>
          <p:cNvPr id="2" name="TextBox 1"/>
          <p:cNvSpPr txBox="1"/>
          <p:nvPr/>
        </p:nvSpPr>
        <p:spPr>
          <a:xfrm>
            <a:off x="1991545" y="1340773"/>
            <a:ext cx="2821990" cy="646331"/>
          </a:xfrm>
          <a:prstGeom prst="rect">
            <a:avLst/>
          </a:prstGeom>
          <a:noFill/>
        </p:spPr>
        <p:txBody>
          <a:bodyPr wrap="square" rtlCol="0">
            <a:spAutoFit/>
          </a:bodyPr>
          <a:lstStyle/>
          <a:p>
            <a:pPr algn="r" rtl="1"/>
            <a:r>
              <a:rPr lang="fa-IR" b="1" dirty="0">
                <a:solidFill>
                  <a:srgbClr val="4F81BD">
                    <a:lumMod val="50000"/>
                  </a:srgbClr>
                </a:solidFill>
                <a:latin typeface="Calibri"/>
                <a:cs typeface="B Nazanin" panose="00000400000000000000" pitchFamily="2" charset="-78"/>
              </a:rPr>
              <a:t>سالانه در دنیا 121میلیون بارداری ناخواسته</a:t>
            </a:r>
            <a:endParaRPr lang="en-US" dirty="0">
              <a:solidFill>
                <a:prstClr val="black"/>
              </a:solidFill>
              <a:latin typeface="Calibri"/>
            </a:endParaRPr>
          </a:p>
        </p:txBody>
      </p:sp>
      <p:sp>
        <p:nvSpPr>
          <p:cNvPr id="130" name="TextBox 129"/>
          <p:cNvSpPr txBox="1"/>
          <p:nvPr/>
        </p:nvSpPr>
        <p:spPr>
          <a:xfrm>
            <a:off x="1860404" y="2276877"/>
            <a:ext cx="3077130" cy="646331"/>
          </a:xfrm>
          <a:prstGeom prst="rect">
            <a:avLst/>
          </a:prstGeom>
          <a:noFill/>
        </p:spPr>
        <p:txBody>
          <a:bodyPr wrap="square" rtlCol="0">
            <a:spAutoFit/>
          </a:bodyPr>
          <a:lstStyle/>
          <a:p>
            <a:pPr algn="r" rtl="1"/>
            <a:r>
              <a:rPr lang="fa-IR" b="1" dirty="0">
                <a:solidFill>
                  <a:srgbClr val="4F81BD">
                    <a:lumMod val="50000"/>
                  </a:srgbClr>
                </a:solidFill>
                <a:latin typeface="Calibri"/>
                <a:cs typeface="B Nazanin" panose="00000400000000000000" pitchFamily="2" charset="-78"/>
              </a:rPr>
              <a:t>روند سقط در کشورهای توسعه یافته کاهشی (از 37% به 27%) </a:t>
            </a:r>
          </a:p>
        </p:txBody>
      </p:sp>
      <p:sp>
        <p:nvSpPr>
          <p:cNvPr id="135" name="Rectangle 134">
            <a:extLst>
              <a:ext uri="{FF2B5EF4-FFF2-40B4-BE49-F238E27FC236}">
                <a16:creationId xmlns:a16="http://schemas.microsoft.com/office/drawing/2014/main" id="{0D617A2F-E6FF-43C9-815D-99E97A9315DB}"/>
              </a:ext>
            </a:extLst>
          </p:cNvPr>
          <p:cNvSpPr/>
          <p:nvPr/>
        </p:nvSpPr>
        <p:spPr>
          <a:xfrm>
            <a:off x="1991547" y="3214724"/>
            <a:ext cx="2861105" cy="64632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31" name="TextBox 130"/>
          <p:cNvSpPr txBox="1"/>
          <p:nvPr/>
        </p:nvSpPr>
        <p:spPr>
          <a:xfrm>
            <a:off x="2027039" y="3214722"/>
            <a:ext cx="2821990" cy="646331"/>
          </a:xfrm>
          <a:prstGeom prst="rect">
            <a:avLst/>
          </a:prstGeom>
          <a:noFill/>
          <a:ln>
            <a:solidFill>
              <a:schemeClr val="accent1"/>
            </a:solidFill>
          </a:ln>
        </p:spPr>
        <p:txBody>
          <a:bodyPr wrap="square" rtlCol="0">
            <a:spAutoFit/>
          </a:bodyPr>
          <a:lstStyle/>
          <a:p>
            <a:pPr algn="r" rtl="1"/>
            <a:r>
              <a:rPr lang="fa-IR" b="1" dirty="0">
                <a:solidFill>
                  <a:srgbClr val="4F81BD">
                    <a:lumMod val="50000"/>
                  </a:srgbClr>
                </a:solidFill>
                <a:latin typeface="Calibri"/>
                <a:cs typeface="B Nazanin" panose="00000400000000000000" pitchFamily="2" charset="-78"/>
              </a:rPr>
              <a:t>و در کشورهای در حال توسعه افزایشی (از 21% به 24%)</a:t>
            </a:r>
            <a:endParaRPr lang="en-US" dirty="0">
              <a:solidFill>
                <a:prstClr val="black"/>
              </a:solidFill>
              <a:latin typeface="Calibri"/>
            </a:endParaRPr>
          </a:p>
        </p:txBody>
      </p:sp>
      <p:sp>
        <p:nvSpPr>
          <p:cNvPr id="137" name="Rectangle 136">
            <a:extLst>
              <a:ext uri="{FF2B5EF4-FFF2-40B4-BE49-F238E27FC236}">
                <a16:creationId xmlns:a16="http://schemas.microsoft.com/office/drawing/2014/main" id="{0D617A2F-E6FF-43C9-815D-99E97A9315DB}"/>
              </a:ext>
            </a:extLst>
          </p:cNvPr>
          <p:cNvSpPr/>
          <p:nvPr/>
        </p:nvSpPr>
        <p:spPr>
          <a:xfrm>
            <a:off x="1991547" y="4108766"/>
            <a:ext cx="2821991" cy="64632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136" name="TextBox 135"/>
          <p:cNvSpPr txBox="1"/>
          <p:nvPr/>
        </p:nvSpPr>
        <p:spPr>
          <a:xfrm>
            <a:off x="1814296" y="4078818"/>
            <a:ext cx="3057571" cy="646331"/>
          </a:xfrm>
          <a:prstGeom prst="rect">
            <a:avLst/>
          </a:prstGeom>
          <a:noFill/>
        </p:spPr>
        <p:txBody>
          <a:bodyPr wrap="square" rtlCol="0">
            <a:spAutoFit/>
          </a:bodyPr>
          <a:lstStyle/>
          <a:p>
            <a:pPr algn="r" rtl="1"/>
            <a:r>
              <a:rPr lang="fa-IR" b="1" dirty="0">
                <a:solidFill>
                  <a:srgbClr val="4F81BD">
                    <a:lumMod val="50000"/>
                  </a:srgbClr>
                </a:solidFill>
                <a:latin typeface="Calibri"/>
                <a:cs typeface="B Nazanin" panose="00000400000000000000" pitchFamily="2" charset="-78"/>
              </a:rPr>
              <a:t>سقط عامل مرگ تقريباً 80000 مادر و صدها هزار مورد معلوليت در سال</a:t>
            </a:r>
            <a:endParaRPr lang="en-US" dirty="0">
              <a:solidFill>
                <a:prstClr val="black"/>
              </a:solidFill>
              <a:latin typeface="Calibri"/>
            </a:endParaRPr>
          </a:p>
        </p:txBody>
      </p:sp>
    </p:spTree>
    <p:extLst>
      <p:ext uri="{BB962C8B-B14F-4D97-AF65-F5344CB8AC3E}">
        <p14:creationId xmlns:p14="http://schemas.microsoft.com/office/powerpoint/2010/main" val="410198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anim calcmode="lin" valueType="num">
                                      <p:cBhvr>
                                        <p:cTn id="18" dur="1000" fill="hold"/>
                                        <p:tgtEl>
                                          <p:spTgt spid="70"/>
                                        </p:tgtEl>
                                        <p:attrNameLst>
                                          <p:attrName>ppt_x</p:attrName>
                                        </p:attrNameLst>
                                      </p:cBhvr>
                                      <p:tavLst>
                                        <p:tav tm="0">
                                          <p:val>
                                            <p:strVal val="#ppt_x"/>
                                          </p:val>
                                        </p:tav>
                                        <p:tav tm="100000">
                                          <p:val>
                                            <p:strVal val="#ppt_x"/>
                                          </p:val>
                                        </p:tav>
                                      </p:tavLst>
                                    </p:anim>
                                    <p:anim calcmode="lin" valueType="num">
                                      <p:cBhvr>
                                        <p:cTn id="19" dur="1000" fill="hold"/>
                                        <p:tgtEl>
                                          <p:spTgt spid="7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1000"/>
                                        <p:tgtEl>
                                          <p:spTgt spid="72"/>
                                        </p:tgtEl>
                                      </p:cBhvr>
                                    </p:animEffect>
                                    <p:anim calcmode="lin" valueType="num">
                                      <p:cBhvr>
                                        <p:cTn id="28" dur="1000" fill="hold"/>
                                        <p:tgtEl>
                                          <p:spTgt spid="72"/>
                                        </p:tgtEl>
                                        <p:attrNameLst>
                                          <p:attrName>ppt_x</p:attrName>
                                        </p:attrNameLst>
                                      </p:cBhvr>
                                      <p:tavLst>
                                        <p:tav tm="0">
                                          <p:val>
                                            <p:strVal val="#ppt_x"/>
                                          </p:val>
                                        </p:tav>
                                        <p:tav tm="100000">
                                          <p:val>
                                            <p:strVal val="#ppt_x"/>
                                          </p:val>
                                        </p:tav>
                                      </p:tavLst>
                                    </p:anim>
                                    <p:anim calcmode="lin" valueType="num">
                                      <p:cBhvr>
                                        <p:cTn id="29" dur="1000" fill="hold"/>
                                        <p:tgtEl>
                                          <p:spTgt spid="7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1000"/>
                                        <p:tgtEl>
                                          <p:spTgt spid="73"/>
                                        </p:tgtEl>
                                      </p:cBhvr>
                                    </p:animEffect>
                                    <p:anim calcmode="lin" valueType="num">
                                      <p:cBhvr>
                                        <p:cTn id="33" dur="1000" fill="hold"/>
                                        <p:tgtEl>
                                          <p:spTgt spid="73"/>
                                        </p:tgtEl>
                                        <p:attrNameLst>
                                          <p:attrName>ppt_x</p:attrName>
                                        </p:attrNameLst>
                                      </p:cBhvr>
                                      <p:tavLst>
                                        <p:tav tm="0">
                                          <p:val>
                                            <p:strVal val="#ppt_x"/>
                                          </p:val>
                                        </p:tav>
                                        <p:tav tm="100000">
                                          <p:val>
                                            <p:strVal val="#ppt_x"/>
                                          </p:val>
                                        </p:tav>
                                      </p:tavLst>
                                    </p:anim>
                                    <p:anim calcmode="lin" valueType="num">
                                      <p:cBhvr>
                                        <p:cTn id="34" dur="1000" fill="hold"/>
                                        <p:tgtEl>
                                          <p:spTgt spid="7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1000"/>
                                        <p:tgtEl>
                                          <p:spTgt spid="74"/>
                                        </p:tgtEl>
                                      </p:cBhvr>
                                    </p:animEffect>
                                    <p:anim calcmode="lin" valueType="num">
                                      <p:cBhvr>
                                        <p:cTn id="38" dur="1000" fill="hold"/>
                                        <p:tgtEl>
                                          <p:spTgt spid="74"/>
                                        </p:tgtEl>
                                        <p:attrNameLst>
                                          <p:attrName>ppt_x</p:attrName>
                                        </p:attrNameLst>
                                      </p:cBhvr>
                                      <p:tavLst>
                                        <p:tav tm="0">
                                          <p:val>
                                            <p:strVal val="#ppt_x"/>
                                          </p:val>
                                        </p:tav>
                                        <p:tav tm="100000">
                                          <p:val>
                                            <p:strVal val="#ppt_x"/>
                                          </p:val>
                                        </p:tav>
                                      </p:tavLst>
                                    </p:anim>
                                    <p:anim calcmode="lin" valueType="num">
                                      <p:cBhvr>
                                        <p:cTn id="39" dur="1000" fill="hold"/>
                                        <p:tgtEl>
                                          <p:spTgt spid="7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1000"/>
                                        <p:tgtEl>
                                          <p:spTgt spid="98"/>
                                        </p:tgtEl>
                                      </p:cBhvr>
                                    </p:animEffect>
                                    <p:anim calcmode="lin" valueType="num">
                                      <p:cBhvr>
                                        <p:cTn id="43" dur="1000" fill="hold"/>
                                        <p:tgtEl>
                                          <p:spTgt spid="98"/>
                                        </p:tgtEl>
                                        <p:attrNameLst>
                                          <p:attrName>ppt_x</p:attrName>
                                        </p:attrNameLst>
                                      </p:cBhvr>
                                      <p:tavLst>
                                        <p:tav tm="0">
                                          <p:val>
                                            <p:strVal val="#ppt_x"/>
                                          </p:val>
                                        </p:tav>
                                        <p:tav tm="100000">
                                          <p:val>
                                            <p:strVal val="#ppt_x"/>
                                          </p:val>
                                        </p:tav>
                                      </p:tavLst>
                                    </p:anim>
                                    <p:anim calcmode="lin" valueType="num">
                                      <p:cBhvr>
                                        <p:cTn id="44" dur="1000" fill="hold"/>
                                        <p:tgtEl>
                                          <p:spTgt spid="9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fade">
                                      <p:cBhvr>
                                        <p:cTn id="47" dur="1000"/>
                                        <p:tgtEl>
                                          <p:spTgt spid="126"/>
                                        </p:tgtEl>
                                      </p:cBhvr>
                                    </p:animEffect>
                                    <p:anim calcmode="lin" valueType="num">
                                      <p:cBhvr>
                                        <p:cTn id="48" dur="1000" fill="hold"/>
                                        <p:tgtEl>
                                          <p:spTgt spid="126"/>
                                        </p:tgtEl>
                                        <p:attrNameLst>
                                          <p:attrName>ppt_x</p:attrName>
                                        </p:attrNameLst>
                                      </p:cBhvr>
                                      <p:tavLst>
                                        <p:tav tm="0">
                                          <p:val>
                                            <p:strVal val="#ppt_x"/>
                                          </p:val>
                                        </p:tav>
                                        <p:tav tm="100000">
                                          <p:val>
                                            <p:strVal val="#ppt_x"/>
                                          </p:val>
                                        </p:tav>
                                      </p:tavLst>
                                    </p:anim>
                                    <p:anim calcmode="lin" valueType="num">
                                      <p:cBhvr>
                                        <p:cTn id="49" dur="1000" fill="hold"/>
                                        <p:tgtEl>
                                          <p:spTgt spid="12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fade">
                                      <p:cBhvr>
                                        <p:cTn id="52" dur="1000"/>
                                        <p:tgtEl>
                                          <p:spTgt spid="128"/>
                                        </p:tgtEl>
                                      </p:cBhvr>
                                    </p:animEffect>
                                    <p:anim calcmode="lin" valueType="num">
                                      <p:cBhvr>
                                        <p:cTn id="53" dur="1000" fill="hold"/>
                                        <p:tgtEl>
                                          <p:spTgt spid="128"/>
                                        </p:tgtEl>
                                        <p:attrNameLst>
                                          <p:attrName>ppt_x</p:attrName>
                                        </p:attrNameLst>
                                      </p:cBhvr>
                                      <p:tavLst>
                                        <p:tav tm="0">
                                          <p:val>
                                            <p:strVal val="#ppt_x"/>
                                          </p:val>
                                        </p:tav>
                                        <p:tav tm="100000">
                                          <p:val>
                                            <p:strVal val="#ppt_x"/>
                                          </p:val>
                                        </p:tav>
                                      </p:tavLst>
                                    </p:anim>
                                    <p:anim calcmode="lin" valueType="num">
                                      <p:cBhvr>
                                        <p:cTn id="54" dur="1000" fill="hold"/>
                                        <p:tgtEl>
                                          <p:spTgt spid="12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2"/>
                                        </p:tgtEl>
                                        <p:attrNameLst>
                                          <p:attrName>style.visibility</p:attrName>
                                        </p:attrNameLst>
                                      </p:cBhvr>
                                      <p:to>
                                        <p:strVal val="visible"/>
                                      </p:to>
                                    </p:set>
                                    <p:animEffect transition="in" filter="fade">
                                      <p:cBhvr>
                                        <p:cTn id="57" dur="1000"/>
                                        <p:tgtEl>
                                          <p:spTgt spid="132"/>
                                        </p:tgtEl>
                                      </p:cBhvr>
                                    </p:animEffect>
                                    <p:anim calcmode="lin" valueType="num">
                                      <p:cBhvr>
                                        <p:cTn id="58" dur="1000" fill="hold"/>
                                        <p:tgtEl>
                                          <p:spTgt spid="132"/>
                                        </p:tgtEl>
                                        <p:attrNameLst>
                                          <p:attrName>ppt_x</p:attrName>
                                        </p:attrNameLst>
                                      </p:cBhvr>
                                      <p:tavLst>
                                        <p:tav tm="0">
                                          <p:val>
                                            <p:strVal val="#ppt_x"/>
                                          </p:val>
                                        </p:tav>
                                        <p:tav tm="100000">
                                          <p:val>
                                            <p:strVal val="#ppt_x"/>
                                          </p:val>
                                        </p:tav>
                                      </p:tavLst>
                                    </p:anim>
                                    <p:anim calcmode="lin" valueType="num">
                                      <p:cBhvr>
                                        <p:cTn id="59" dur="1000" fill="hold"/>
                                        <p:tgtEl>
                                          <p:spTgt spid="13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1000"/>
                                        <p:tgtEl>
                                          <p:spTgt spid="5"/>
                                        </p:tgtEl>
                                      </p:cBhvr>
                                    </p:animEffect>
                                    <p:anim calcmode="lin" valueType="num">
                                      <p:cBhvr>
                                        <p:cTn id="63" dur="1000" fill="hold"/>
                                        <p:tgtEl>
                                          <p:spTgt spid="5"/>
                                        </p:tgtEl>
                                        <p:attrNameLst>
                                          <p:attrName>ppt_x</p:attrName>
                                        </p:attrNameLst>
                                      </p:cBhvr>
                                      <p:tavLst>
                                        <p:tav tm="0">
                                          <p:val>
                                            <p:strVal val="#ppt_x"/>
                                          </p:val>
                                        </p:tav>
                                        <p:tav tm="100000">
                                          <p:val>
                                            <p:strVal val="#ppt_x"/>
                                          </p:val>
                                        </p:tav>
                                      </p:tavLst>
                                    </p:anim>
                                    <p:anim calcmode="lin" valueType="num">
                                      <p:cBhvr>
                                        <p:cTn id="64" dur="1000" fill="hold"/>
                                        <p:tgtEl>
                                          <p:spTgt spid="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1000"/>
                                        <p:tgtEl>
                                          <p:spTgt spid="63"/>
                                        </p:tgtEl>
                                      </p:cBhvr>
                                    </p:animEffect>
                                    <p:anim calcmode="lin" valueType="num">
                                      <p:cBhvr>
                                        <p:cTn id="73" dur="1000" fill="hold"/>
                                        <p:tgtEl>
                                          <p:spTgt spid="63"/>
                                        </p:tgtEl>
                                        <p:attrNameLst>
                                          <p:attrName>ppt_x</p:attrName>
                                        </p:attrNameLst>
                                      </p:cBhvr>
                                      <p:tavLst>
                                        <p:tav tm="0">
                                          <p:val>
                                            <p:strVal val="#ppt_x"/>
                                          </p:val>
                                        </p:tav>
                                        <p:tav tm="100000">
                                          <p:val>
                                            <p:strVal val="#ppt_x"/>
                                          </p:val>
                                        </p:tav>
                                      </p:tavLst>
                                    </p:anim>
                                    <p:anim calcmode="lin" valueType="num">
                                      <p:cBhvr>
                                        <p:cTn id="74" dur="1000" fill="hold"/>
                                        <p:tgtEl>
                                          <p:spTgt spid="6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animEffect transition="in" filter="fade">
                                      <p:cBhvr>
                                        <p:cTn id="77" dur="1000"/>
                                        <p:tgtEl>
                                          <p:spTgt spid="121"/>
                                        </p:tgtEl>
                                      </p:cBhvr>
                                    </p:animEffect>
                                    <p:anim calcmode="lin" valueType="num">
                                      <p:cBhvr>
                                        <p:cTn id="78" dur="1000" fill="hold"/>
                                        <p:tgtEl>
                                          <p:spTgt spid="121"/>
                                        </p:tgtEl>
                                        <p:attrNameLst>
                                          <p:attrName>ppt_x</p:attrName>
                                        </p:attrNameLst>
                                      </p:cBhvr>
                                      <p:tavLst>
                                        <p:tav tm="0">
                                          <p:val>
                                            <p:strVal val="#ppt_x"/>
                                          </p:val>
                                        </p:tav>
                                        <p:tav tm="100000">
                                          <p:val>
                                            <p:strVal val="#ppt_x"/>
                                          </p:val>
                                        </p:tav>
                                      </p:tavLst>
                                    </p:anim>
                                    <p:anim calcmode="lin" valueType="num">
                                      <p:cBhvr>
                                        <p:cTn id="79" dur="1000" fill="hold"/>
                                        <p:tgtEl>
                                          <p:spTgt spid="1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fade">
                                      <p:cBhvr>
                                        <p:cTn id="82" dur="1000"/>
                                        <p:tgtEl>
                                          <p:spTgt spid="122"/>
                                        </p:tgtEl>
                                      </p:cBhvr>
                                    </p:animEffect>
                                    <p:anim calcmode="lin" valueType="num">
                                      <p:cBhvr>
                                        <p:cTn id="83" dur="1000" fill="hold"/>
                                        <p:tgtEl>
                                          <p:spTgt spid="122"/>
                                        </p:tgtEl>
                                        <p:attrNameLst>
                                          <p:attrName>ppt_x</p:attrName>
                                        </p:attrNameLst>
                                      </p:cBhvr>
                                      <p:tavLst>
                                        <p:tav tm="0">
                                          <p:val>
                                            <p:strVal val="#ppt_x"/>
                                          </p:val>
                                        </p:tav>
                                        <p:tav tm="100000">
                                          <p:val>
                                            <p:strVal val="#ppt_x"/>
                                          </p:val>
                                        </p:tav>
                                      </p:tavLst>
                                    </p:anim>
                                    <p:anim calcmode="lin" valueType="num">
                                      <p:cBhvr>
                                        <p:cTn id="84" dur="1000" fill="hold"/>
                                        <p:tgtEl>
                                          <p:spTgt spid="1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23"/>
                                        </p:tgtEl>
                                        <p:attrNameLst>
                                          <p:attrName>style.visibility</p:attrName>
                                        </p:attrNameLst>
                                      </p:cBhvr>
                                      <p:to>
                                        <p:strVal val="visible"/>
                                      </p:to>
                                    </p:set>
                                    <p:animEffect transition="in" filter="fade">
                                      <p:cBhvr>
                                        <p:cTn id="87" dur="1000"/>
                                        <p:tgtEl>
                                          <p:spTgt spid="123"/>
                                        </p:tgtEl>
                                      </p:cBhvr>
                                    </p:animEffect>
                                    <p:anim calcmode="lin" valueType="num">
                                      <p:cBhvr>
                                        <p:cTn id="88" dur="1000" fill="hold"/>
                                        <p:tgtEl>
                                          <p:spTgt spid="123"/>
                                        </p:tgtEl>
                                        <p:attrNameLst>
                                          <p:attrName>ppt_x</p:attrName>
                                        </p:attrNameLst>
                                      </p:cBhvr>
                                      <p:tavLst>
                                        <p:tav tm="0">
                                          <p:val>
                                            <p:strVal val="#ppt_x"/>
                                          </p:val>
                                        </p:tav>
                                        <p:tav tm="100000">
                                          <p:val>
                                            <p:strVal val="#ppt_x"/>
                                          </p:val>
                                        </p:tav>
                                      </p:tavLst>
                                    </p:anim>
                                    <p:anim calcmode="lin" valueType="num">
                                      <p:cBhvr>
                                        <p:cTn id="89" dur="1000" fill="hold"/>
                                        <p:tgtEl>
                                          <p:spTgt spid="12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27"/>
                                        </p:tgtEl>
                                        <p:attrNameLst>
                                          <p:attrName>style.visibility</p:attrName>
                                        </p:attrNameLst>
                                      </p:cBhvr>
                                      <p:to>
                                        <p:strVal val="visible"/>
                                      </p:to>
                                    </p:set>
                                    <p:animEffect transition="in" filter="fade">
                                      <p:cBhvr>
                                        <p:cTn id="92" dur="1000"/>
                                        <p:tgtEl>
                                          <p:spTgt spid="127"/>
                                        </p:tgtEl>
                                      </p:cBhvr>
                                    </p:animEffect>
                                    <p:anim calcmode="lin" valueType="num">
                                      <p:cBhvr>
                                        <p:cTn id="93" dur="1000" fill="hold"/>
                                        <p:tgtEl>
                                          <p:spTgt spid="127"/>
                                        </p:tgtEl>
                                        <p:attrNameLst>
                                          <p:attrName>ppt_x</p:attrName>
                                        </p:attrNameLst>
                                      </p:cBhvr>
                                      <p:tavLst>
                                        <p:tav tm="0">
                                          <p:val>
                                            <p:strVal val="#ppt_x"/>
                                          </p:val>
                                        </p:tav>
                                        <p:tav tm="100000">
                                          <p:val>
                                            <p:strVal val="#ppt_x"/>
                                          </p:val>
                                        </p:tav>
                                      </p:tavLst>
                                    </p:anim>
                                    <p:anim calcmode="lin" valueType="num">
                                      <p:cBhvr>
                                        <p:cTn id="94" dur="1000" fill="hold"/>
                                        <p:tgtEl>
                                          <p:spTgt spid="1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1000"/>
                                        <p:tgtEl>
                                          <p:spTgt spid="2"/>
                                        </p:tgtEl>
                                      </p:cBhvr>
                                    </p:animEffect>
                                    <p:anim calcmode="lin" valueType="num">
                                      <p:cBhvr>
                                        <p:cTn id="98" dur="1000" fill="hold"/>
                                        <p:tgtEl>
                                          <p:spTgt spid="2"/>
                                        </p:tgtEl>
                                        <p:attrNameLst>
                                          <p:attrName>ppt_x</p:attrName>
                                        </p:attrNameLst>
                                      </p:cBhvr>
                                      <p:tavLst>
                                        <p:tav tm="0">
                                          <p:val>
                                            <p:strVal val="#ppt_x"/>
                                          </p:val>
                                        </p:tav>
                                        <p:tav tm="100000">
                                          <p:val>
                                            <p:strVal val="#ppt_x"/>
                                          </p:val>
                                        </p:tav>
                                      </p:tavLst>
                                    </p:anim>
                                    <p:anim calcmode="lin" valueType="num">
                                      <p:cBhvr>
                                        <p:cTn id="99" dur="1000" fill="hold"/>
                                        <p:tgtEl>
                                          <p:spTgt spid="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30"/>
                                        </p:tgtEl>
                                        <p:attrNameLst>
                                          <p:attrName>style.visibility</p:attrName>
                                        </p:attrNameLst>
                                      </p:cBhvr>
                                      <p:to>
                                        <p:strVal val="visible"/>
                                      </p:to>
                                    </p:set>
                                    <p:animEffect transition="in" filter="fade">
                                      <p:cBhvr>
                                        <p:cTn id="102" dur="1000"/>
                                        <p:tgtEl>
                                          <p:spTgt spid="130"/>
                                        </p:tgtEl>
                                      </p:cBhvr>
                                    </p:animEffect>
                                    <p:anim calcmode="lin" valueType="num">
                                      <p:cBhvr>
                                        <p:cTn id="103" dur="1000" fill="hold"/>
                                        <p:tgtEl>
                                          <p:spTgt spid="130"/>
                                        </p:tgtEl>
                                        <p:attrNameLst>
                                          <p:attrName>ppt_x</p:attrName>
                                        </p:attrNameLst>
                                      </p:cBhvr>
                                      <p:tavLst>
                                        <p:tav tm="0">
                                          <p:val>
                                            <p:strVal val="#ppt_x"/>
                                          </p:val>
                                        </p:tav>
                                        <p:tav tm="100000">
                                          <p:val>
                                            <p:strVal val="#ppt_x"/>
                                          </p:val>
                                        </p:tav>
                                      </p:tavLst>
                                    </p:anim>
                                    <p:anim calcmode="lin" valueType="num">
                                      <p:cBhvr>
                                        <p:cTn id="104" dur="1000" fill="hold"/>
                                        <p:tgtEl>
                                          <p:spTgt spid="13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35"/>
                                        </p:tgtEl>
                                        <p:attrNameLst>
                                          <p:attrName>style.visibility</p:attrName>
                                        </p:attrNameLst>
                                      </p:cBhvr>
                                      <p:to>
                                        <p:strVal val="visible"/>
                                      </p:to>
                                    </p:set>
                                    <p:animEffect transition="in" filter="fade">
                                      <p:cBhvr>
                                        <p:cTn id="107" dur="1000"/>
                                        <p:tgtEl>
                                          <p:spTgt spid="135"/>
                                        </p:tgtEl>
                                      </p:cBhvr>
                                    </p:animEffect>
                                    <p:anim calcmode="lin" valueType="num">
                                      <p:cBhvr>
                                        <p:cTn id="108" dur="1000" fill="hold"/>
                                        <p:tgtEl>
                                          <p:spTgt spid="135"/>
                                        </p:tgtEl>
                                        <p:attrNameLst>
                                          <p:attrName>ppt_x</p:attrName>
                                        </p:attrNameLst>
                                      </p:cBhvr>
                                      <p:tavLst>
                                        <p:tav tm="0">
                                          <p:val>
                                            <p:strVal val="#ppt_x"/>
                                          </p:val>
                                        </p:tav>
                                        <p:tav tm="100000">
                                          <p:val>
                                            <p:strVal val="#ppt_x"/>
                                          </p:val>
                                        </p:tav>
                                      </p:tavLst>
                                    </p:anim>
                                    <p:anim calcmode="lin" valueType="num">
                                      <p:cBhvr>
                                        <p:cTn id="109" dur="1000" fill="hold"/>
                                        <p:tgtEl>
                                          <p:spTgt spid="13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31"/>
                                        </p:tgtEl>
                                        <p:attrNameLst>
                                          <p:attrName>style.visibility</p:attrName>
                                        </p:attrNameLst>
                                      </p:cBhvr>
                                      <p:to>
                                        <p:strVal val="visible"/>
                                      </p:to>
                                    </p:set>
                                    <p:animEffect transition="in" filter="fade">
                                      <p:cBhvr>
                                        <p:cTn id="112" dur="1000"/>
                                        <p:tgtEl>
                                          <p:spTgt spid="131"/>
                                        </p:tgtEl>
                                      </p:cBhvr>
                                    </p:animEffect>
                                    <p:anim calcmode="lin" valueType="num">
                                      <p:cBhvr>
                                        <p:cTn id="113" dur="1000" fill="hold"/>
                                        <p:tgtEl>
                                          <p:spTgt spid="131"/>
                                        </p:tgtEl>
                                        <p:attrNameLst>
                                          <p:attrName>ppt_x</p:attrName>
                                        </p:attrNameLst>
                                      </p:cBhvr>
                                      <p:tavLst>
                                        <p:tav tm="0">
                                          <p:val>
                                            <p:strVal val="#ppt_x"/>
                                          </p:val>
                                        </p:tav>
                                        <p:tav tm="100000">
                                          <p:val>
                                            <p:strVal val="#ppt_x"/>
                                          </p:val>
                                        </p:tav>
                                      </p:tavLst>
                                    </p:anim>
                                    <p:anim calcmode="lin" valueType="num">
                                      <p:cBhvr>
                                        <p:cTn id="114" dur="1000" fill="hold"/>
                                        <p:tgtEl>
                                          <p:spTgt spid="13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37"/>
                                        </p:tgtEl>
                                        <p:attrNameLst>
                                          <p:attrName>style.visibility</p:attrName>
                                        </p:attrNameLst>
                                      </p:cBhvr>
                                      <p:to>
                                        <p:strVal val="visible"/>
                                      </p:to>
                                    </p:set>
                                    <p:animEffect transition="in" filter="fade">
                                      <p:cBhvr>
                                        <p:cTn id="117" dur="1000"/>
                                        <p:tgtEl>
                                          <p:spTgt spid="137"/>
                                        </p:tgtEl>
                                      </p:cBhvr>
                                    </p:animEffect>
                                    <p:anim calcmode="lin" valueType="num">
                                      <p:cBhvr>
                                        <p:cTn id="118" dur="1000" fill="hold"/>
                                        <p:tgtEl>
                                          <p:spTgt spid="137"/>
                                        </p:tgtEl>
                                        <p:attrNameLst>
                                          <p:attrName>ppt_x</p:attrName>
                                        </p:attrNameLst>
                                      </p:cBhvr>
                                      <p:tavLst>
                                        <p:tav tm="0">
                                          <p:val>
                                            <p:strVal val="#ppt_x"/>
                                          </p:val>
                                        </p:tav>
                                        <p:tav tm="100000">
                                          <p:val>
                                            <p:strVal val="#ppt_x"/>
                                          </p:val>
                                        </p:tav>
                                      </p:tavLst>
                                    </p:anim>
                                    <p:anim calcmode="lin" valueType="num">
                                      <p:cBhvr>
                                        <p:cTn id="119" dur="1000" fill="hold"/>
                                        <p:tgtEl>
                                          <p:spTgt spid="13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36"/>
                                        </p:tgtEl>
                                        <p:attrNameLst>
                                          <p:attrName>style.visibility</p:attrName>
                                        </p:attrNameLst>
                                      </p:cBhvr>
                                      <p:to>
                                        <p:strVal val="visible"/>
                                      </p:to>
                                    </p:set>
                                    <p:animEffect transition="in" filter="fade">
                                      <p:cBhvr>
                                        <p:cTn id="122" dur="1000"/>
                                        <p:tgtEl>
                                          <p:spTgt spid="136"/>
                                        </p:tgtEl>
                                      </p:cBhvr>
                                    </p:animEffect>
                                    <p:anim calcmode="lin" valueType="num">
                                      <p:cBhvr>
                                        <p:cTn id="123" dur="1000" fill="hold"/>
                                        <p:tgtEl>
                                          <p:spTgt spid="136"/>
                                        </p:tgtEl>
                                        <p:attrNameLst>
                                          <p:attrName>ppt_x</p:attrName>
                                        </p:attrNameLst>
                                      </p:cBhvr>
                                      <p:tavLst>
                                        <p:tav tm="0">
                                          <p:val>
                                            <p:strVal val="#ppt_x"/>
                                          </p:val>
                                        </p:tav>
                                        <p:tav tm="100000">
                                          <p:val>
                                            <p:strVal val="#ppt_x"/>
                                          </p:val>
                                        </p:tav>
                                      </p:tavLst>
                                    </p:anim>
                                    <p:anim calcmode="lin" valueType="num">
                                      <p:cBhvr>
                                        <p:cTn id="124"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70" grpId="0" animBg="1"/>
      <p:bldP spid="71" grpId="0" animBg="1"/>
      <p:bldP spid="72" grpId="0" animBg="1"/>
      <p:bldP spid="73" grpId="0" animBg="1"/>
      <p:bldP spid="126" grpId="0"/>
      <p:bldP spid="132" grpId="0" animBg="1"/>
      <p:bldP spid="61" grpId="0" animBg="1"/>
      <p:bldP spid="63" grpId="0" animBg="1"/>
      <p:bldP spid="121" grpId="0" animBg="1"/>
      <p:bldP spid="122" grpId="0" animBg="1"/>
      <p:bldP spid="123" grpId="0"/>
      <p:bldP spid="2" grpId="0"/>
      <p:bldP spid="130" grpId="0"/>
      <p:bldP spid="135" grpId="0" animBg="1"/>
      <p:bldP spid="131" grpId="0" animBg="1"/>
      <p:bldP spid="137" grpId="0" animBg="1"/>
      <p:bldP spid="1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95600" y="4653137"/>
            <a:ext cx="6840760" cy="1200329"/>
          </a:xfrm>
          <a:prstGeom prst="rect">
            <a:avLst/>
          </a:prstGeom>
          <a:noFill/>
        </p:spPr>
        <p:txBody>
          <a:bodyPr wrap="square" rtlCol="0">
            <a:spAutoFit/>
          </a:bodyPr>
          <a:lstStyle/>
          <a:p>
            <a:pPr algn="ctr" rtl="1"/>
            <a:r>
              <a:rPr lang="fa-IR" sz="2400" b="1" u="sng" dirty="0">
                <a:solidFill>
                  <a:prstClr val="black"/>
                </a:solidFill>
                <a:latin typeface="Calibri"/>
                <a:cs typeface="B Nazanin" panose="00000400000000000000" pitchFamily="2" charset="-78"/>
              </a:rPr>
              <a:t>در ۲۶ کشور جهان سقط قانونا ممنوع است. مصر، عراق، نیکاراگوئه و فیلیپین از آن جمله اند</a:t>
            </a:r>
            <a:r>
              <a:rPr lang="en-US" sz="2400" b="1" u="sng" dirty="0">
                <a:solidFill>
                  <a:prstClr val="black"/>
                </a:solidFill>
                <a:latin typeface="Calibri"/>
                <a:cs typeface="B Nazanin" panose="00000400000000000000" pitchFamily="2" charset="-78"/>
              </a:rPr>
              <a:t>.</a:t>
            </a:r>
          </a:p>
          <a:p>
            <a:pPr algn="ctr" rtl="1"/>
            <a:endParaRPr lang="en-US" sz="2400" b="1" u="sng" dirty="0">
              <a:solidFill>
                <a:prstClr val="black"/>
              </a:solidFill>
              <a:latin typeface="Calibri"/>
              <a:cs typeface="B Nazanin" panose="00000400000000000000" pitchFamily="2" charset="-78"/>
            </a:endParaRPr>
          </a:p>
        </p:txBody>
      </p:sp>
      <p:sp>
        <p:nvSpPr>
          <p:cNvPr id="4" name="Rectangle 3"/>
          <p:cNvSpPr/>
          <p:nvPr/>
        </p:nvSpPr>
        <p:spPr>
          <a:xfrm>
            <a:off x="1703512" y="1124744"/>
            <a:ext cx="9001000" cy="280831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latin typeface="Calibri"/>
            </a:endParaRPr>
          </a:p>
        </p:txBody>
      </p:sp>
    </p:spTree>
    <p:extLst>
      <p:ext uri="{BB962C8B-B14F-4D97-AF65-F5344CB8AC3E}">
        <p14:creationId xmlns:p14="http://schemas.microsoft.com/office/powerpoint/2010/main" val="1217921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15481" y="836712"/>
            <a:ext cx="9361039" cy="266429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latin typeface="Calibri"/>
            </a:endParaRPr>
          </a:p>
        </p:txBody>
      </p:sp>
      <p:sp>
        <p:nvSpPr>
          <p:cNvPr id="4" name="TextBox 3"/>
          <p:cNvSpPr txBox="1"/>
          <p:nvPr/>
        </p:nvSpPr>
        <p:spPr>
          <a:xfrm>
            <a:off x="2499045" y="4365105"/>
            <a:ext cx="6840760" cy="1200329"/>
          </a:xfrm>
          <a:prstGeom prst="rect">
            <a:avLst/>
          </a:prstGeom>
          <a:noFill/>
        </p:spPr>
        <p:txBody>
          <a:bodyPr wrap="square" rtlCol="0">
            <a:spAutoFit/>
          </a:bodyPr>
          <a:lstStyle/>
          <a:p>
            <a:pPr algn="ctr" rtl="1"/>
            <a:r>
              <a:rPr lang="fa-IR" sz="2400" b="1" u="sng" dirty="0">
                <a:solidFill>
                  <a:prstClr val="black"/>
                </a:solidFill>
                <a:latin typeface="Calibri"/>
                <a:cs typeface="B Nazanin" panose="00000400000000000000" pitchFamily="2" charset="-78"/>
              </a:rPr>
              <a:t>در 39 کشور سقط غیرقانونی ست ولی برای نجات جان مادر به صورت قانونی انجام می شود. برزیل، اندونزی، ایران، مکزیک، سودان، ونزوئلا و امارات از آن جمله هستند.</a:t>
            </a:r>
            <a:endParaRPr lang="en-US" sz="2400" b="1" u="sng" dirty="0">
              <a:solidFill>
                <a:prstClr val="black"/>
              </a:solidFill>
              <a:latin typeface="Calibri"/>
              <a:cs typeface="B Nazanin" panose="00000400000000000000" pitchFamily="2" charset="-78"/>
            </a:endParaRPr>
          </a:p>
        </p:txBody>
      </p:sp>
    </p:spTree>
    <p:extLst>
      <p:ext uri="{BB962C8B-B14F-4D97-AF65-F5344CB8AC3E}">
        <p14:creationId xmlns:p14="http://schemas.microsoft.com/office/powerpoint/2010/main" val="2538452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5600" y="4365104"/>
            <a:ext cx="6840760" cy="1569660"/>
          </a:xfrm>
          <a:prstGeom prst="rect">
            <a:avLst/>
          </a:prstGeom>
          <a:noFill/>
        </p:spPr>
        <p:txBody>
          <a:bodyPr wrap="square" rtlCol="0">
            <a:spAutoFit/>
          </a:bodyPr>
          <a:lstStyle/>
          <a:p>
            <a:pPr algn="ctr" rtl="1"/>
            <a:r>
              <a:rPr lang="fa-IR" sz="2400" b="1" u="sng" dirty="0">
                <a:solidFill>
                  <a:prstClr val="black"/>
                </a:solidFill>
                <a:latin typeface="Calibri"/>
                <a:cs typeface="B Nazanin" panose="00000400000000000000" pitchFamily="2" charset="-78"/>
              </a:rPr>
              <a:t>در 59 کشور دیگر سقط علاوه بر نجات جان در کمک به سلامتی مادر نیز قانونی ست و در سایر موارد غیر قانونی ست. اردن، بولیوی، پرو،  عربستان سعودی ، تایلند، مالزی، رژیم اشغالگر صهیونیستی و لهستان در این دسته هستند.</a:t>
            </a:r>
            <a:endParaRPr lang="en-US" sz="2400" b="1" u="sng" dirty="0">
              <a:solidFill>
                <a:prstClr val="black"/>
              </a:solidFill>
              <a:latin typeface="Calibri"/>
              <a:cs typeface="B Nazanin" panose="00000400000000000000" pitchFamily="2" charset="-78"/>
            </a:endParaRPr>
          </a:p>
        </p:txBody>
      </p:sp>
      <p:sp>
        <p:nvSpPr>
          <p:cNvPr id="5" name="Rectangle 4"/>
          <p:cNvSpPr/>
          <p:nvPr/>
        </p:nvSpPr>
        <p:spPr>
          <a:xfrm>
            <a:off x="1734902" y="1071195"/>
            <a:ext cx="9001000" cy="280831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latin typeface="Calibri"/>
            </a:endParaRPr>
          </a:p>
        </p:txBody>
      </p:sp>
    </p:spTree>
    <p:extLst>
      <p:ext uri="{BB962C8B-B14F-4D97-AF65-F5344CB8AC3E}">
        <p14:creationId xmlns:p14="http://schemas.microsoft.com/office/powerpoint/2010/main" val="3227735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5600" y="4653137"/>
            <a:ext cx="6840760" cy="1200329"/>
          </a:xfrm>
          <a:prstGeom prst="rect">
            <a:avLst/>
          </a:prstGeom>
          <a:noFill/>
        </p:spPr>
        <p:txBody>
          <a:bodyPr wrap="square" rtlCol="0">
            <a:spAutoFit/>
          </a:bodyPr>
          <a:lstStyle/>
          <a:p>
            <a:pPr algn="ctr" rtl="1"/>
            <a:r>
              <a:rPr lang="fa-IR" sz="2400" b="1" u="sng" dirty="0">
                <a:solidFill>
                  <a:prstClr val="black"/>
                </a:solidFill>
                <a:latin typeface="Calibri"/>
                <a:cs typeface="B Nazanin" panose="00000400000000000000" pitchFamily="2" charset="-78"/>
              </a:rPr>
              <a:t>در 14 کشور سقط به دلایل خاصی امکان پذیر است ولی این دلایل بسیار گسترده هستند و اکثر تقاضاها را در بر می گیرند. هند، بریتانیا، ژاپن، فنلاند و اتیوپی در این دسته قرار دارند.</a:t>
            </a:r>
            <a:endParaRPr lang="en-US" sz="2400" b="1" u="sng" dirty="0">
              <a:solidFill>
                <a:prstClr val="black"/>
              </a:solidFill>
              <a:latin typeface="Calibri"/>
              <a:cs typeface="B Nazanin" panose="00000400000000000000" pitchFamily="2" charset="-78"/>
            </a:endParaRPr>
          </a:p>
        </p:txBody>
      </p:sp>
      <p:sp>
        <p:nvSpPr>
          <p:cNvPr id="5" name="Rectangle 4"/>
          <p:cNvSpPr/>
          <p:nvPr/>
        </p:nvSpPr>
        <p:spPr>
          <a:xfrm>
            <a:off x="1559496" y="620688"/>
            <a:ext cx="9217024" cy="302433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latin typeface="Calibri"/>
            </a:endParaRPr>
          </a:p>
        </p:txBody>
      </p:sp>
    </p:spTree>
    <p:extLst>
      <p:ext uri="{BB962C8B-B14F-4D97-AF65-F5344CB8AC3E}">
        <p14:creationId xmlns:p14="http://schemas.microsoft.com/office/powerpoint/2010/main" val="170485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5628"/>
            <a:ext cx="6984528" cy="1495286"/>
          </a:xfrm>
          <a:solidFill>
            <a:schemeClr val="bg1"/>
          </a:solidFill>
          <a:effectLst>
            <a:outerShdw blurRad="50800" dist="38100" dir="2700000" algn="tl" rotWithShape="0">
              <a:prstClr val="black">
                <a:alpha val="40000"/>
              </a:prstClr>
            </a:outerShdw>
          </a:effectLst>
        </p:spPr>
        <p:txBody>
          <a:bodyPr>
            <a:normAutofit/>
          </a:bodyPr>
          <a:lstStyle/>
          <a:p>
            <a:pPr rtl="1">
              <a:lnSpc>
                <a:spcPct val="150000"/>
              </a:lnSpc>
            </a:pPr>
            <a:r>
              <a:rPr lang="fa-IR" b="1" dirty="0">
                <a:cs typeface="B Nazanin" panose="00000400000000000000" pitchFamily="2" charset="-78"/>
              </a:rPr>
              <a:t>روش های انجام سقط جنین</a:t>
            </a:r>
            <a:endParaRPr lang="en-US" dirty="0">
              <a:cs typeface="B Nazanin" panose="00000400000000000000" pitchFamily="2" charset="-78"/>
            </a:endParaRPr>
          </a:p>
        </p:txBody>
      </p:sp>
    </p:spTree>
    <p:extLst>
      <p:ext uri="{BB962C8B-B14F-4D97-AF65-F5344CB8AC3E}">
        <p14:creationId xmlns:p14="http://schemas.microsoft.com/office/powerpoint/2010/main" val="73261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47528" y="4365104"/>
            <a:ext cx="8280920" cy="1569660"/>
          </a:xfrm>
          <a:prstGeom prst="rect">
            <a:avLst/>
          </a:prstGeom>
          <a:noFill/>
        </p:spPr>
        <p:txBody>
          <a:bodyPr wrap="square" rtlCol="0">
            <a:spAutoFit/>
          </a:bodyPr>
          <a:lstStyle/>
          <a:p>
            <a:pPr algn="ctr" rtl="1"/>
            <a:r>
              <a:rPr lang="fa-IR" sz="2400" b="1" u="sng" dirty="0">
                <a:solidFill>
                  <a:prstClr val="black"/>
                </a:solidFill>
                <a:latin typeface="Calibri"/>
                <a:cs typeface="B Nazanin" panose="00000400000000000000" pitchFamily="2" charset="-78"/>
              </a:rPr>
              <a:t>در 67 کشور سقط در صورت درخواست مادر قانونی است. کشورهایی چون چین، امریکا، آلمان، کانادا،فرانسه، ایتالیا، اسپانیا، استرالیا در این دسته هستند. البته در این گروه نیز بسیاری از کشورها زمان خاصی برای تصمیم مادر به سقط در نظر گرفته اند و سقط پس از آن زمان غیر قانونی خواهد بود. </a:t>
            </a:r>
            <a:endParaRPr lang="en-US" sz="2400" b="1" u="sng" dirty="0">
              <a:solidFill>
                <a:prstClr val="black"/>
              </a:solidFill>
              <a:latin typeface="Calibri"/>
              <a:cs typeface="B Nazanin" panose="00000400000000000000" pitchFamily="2" charset="-78"/>
            </a:endParaRPr>
          </a:p>
        </p:txBody>
      </p:sp>
      <p:sp>
        <p:nvSpPr>
          <p:cNvPr id="9" name="Rectangle 8"/>
          <p:cNvSpPr/>
          <p:nvPr/>
        </p:nvSpPr>
        <p:spPr>
          <a:xfrm>
            <a:off x="1415480" y="476672"/>
            <a:ext cx="9289032" cy="309634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latin typeface="Calibri"/>
            </a:endParaRPr>
          </a:p>
        </p:txBody>
      </p:sp>
    </p:spTree>
    <p:extLst>
      <p:ext uri="{BB962C8B-B14F-4D97-AF65-F5344CB8AC3E}">
        <p14:creationId xmlns:p14="http://schemas.microsoft.com/office/powerpoint/2010/main" val="1372224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467" y="358901"/>
            <a:ext cx="9530989" cy="2836911"/>
          </a:xfrm>
        </p:spPr>
        <p:txBody>
          <a:bodyPr>
            <a:normAutofit fontScale="92500"/>
          </a:bodyPr>
          <a:lstStyle/>
          <a:p>
            <a:pPr algn="just" rtl="1">
              <a:lnSpc>
                <a:spcPct val="110000"/>
              </a:lnSpc>
              <a:buBlip>
                <a:blip r:embed="rId2"/>
              </a:buBlip>
            </a:pPr>
            <a:r>
              <a:rPr lang="fa-IR" sz="2400" b="1" dirty="0">
                <a:solidFill>
                  <a:schemeClr val="accent1">
                    <a:lumMod val="50000"/>
                  </a:schemeClr>
                </a:solidFill>
                <a:cs typeface="B Nazanin" panose="00000400000000000000" pitchFamily="2" charset="-78"/>
              </a:rPr>
              <a:t>سقط جنين به خواست والدین در اكثر كشورهاي اروپايي شرايط بارداري خاص را مي طلبد</a:t>
            </a:r>
          </a:p>
          <a:p>
            <a:pPr algn="just" rtl="1">
              <a:lnSpc>
                <a:spcPct val="110000"/>
              </a:lnSpc>
              <a:buBlip>
                <a:blip r:embed="rId2"/>
              </a:buBlip>
            </a:pPr>
            <a:endParaRPr lang="fa-IR" sz="900" b="1" dirty="0">
              <a:solidFill>
                <a:schemeClr val="accent1">
                  <a:lumMod val="50000"/>
                </a:schemeClr>
              </a:solidFill>
              <a:cs typeface="B Nazanin" panose="00000400000000000000" pitchFamily="2" charset="-78"/>
            </a:endParaRPr>
          </a:p>
          <a:p>
            <a:pPr algn="just" rtl="1">
              <a:lnSpc>
                <a:spcPct val="110000"/>
              </a:lnSpc>
              <a:buBlip>
                <a:blip r:embed="rId2"/>
              </a:buBlip>
            </a:pPr>
            <a:r>
              <a:rPr lang="fa-IR" sz="2400" b="1" dirty="0">
                <a:solidFill>
                  <a:schemeClr val="accent1">
                    <a:lumMod val="50000"/>
                  </a:schemeClr>
                </a:solidFill>
                <a:cs typeface="B Nazanin" panose="00000400000000000000" pitchFamily="2" charset="-78"/>
              </a:rPr>
              <a:t>در ۱۷ كشور اروپايي كه سقط جنين را به طور كلي آزاد اعلام كرده اند سن ۱۲ هفته براي جنين، نهايت زماني است كه سقط طي آن امكان پذير است و پس از عبور از اين مرحله، سقط جنين به مراتب غير قانوني كشيده خواهد شد. </a:t>
            </a:r>
          </a:p>
          <a:p>
            <a:pPr algn="just" rtl="1">
              <a:lnSpc>
                <a:spcPct val="110000"/>
              </a:lnSpc>
              <a:buBlip>
                <a:blip r:embed="rId2"/>
              </a:buBlip>
            </a:pPr>
            <a:endParaRPr lang="fa-IR" sz="900" b="1" dirty="0">
              <a:solidFill>
                <a:schemeClr val="accent1">
                  <a:lumMod val="50000"/>
                </a:schemeClr>
              </a:solidFill>
              <a:cs typeface="B Nazanin" panose="00000400000000000000" pitchFamily="2" charset="-78"/>
            </a:endParaRPr>
          </a:p>
          <a:p>
            <a:pPr algn="just" rtl="1">
              <a:lnSpc>
                <a:spcPct val="110000"/>
              </a:lnSpc>
              <a:buBlip>
                <a:blip r:embed="rId2"/>
              </a:buBlip>
            </a:pPr>
            <a:r>
              <a:rPr lang="fa-IR" sz="2400" b="1" dirty="0">
                <a:solidFill>
                  <a:schemeClr val="accent1">
                    <a:lumMod val="50000"/>
                  </a:schemeClr>
                </a:solidFill>
                <a:cs typeface="B Nazanin" panose="00000400000000000000" pitchFamily="2" charset="-78"/>
              </a:rPr>
              <a:t>در كشور فرانسه ۱۰ هفته بارداري، در ايتاليا ۹۰ روز، در كشور سوئد ۱۸ هفته و در هلند ۲۴ هفته پس از تشكيل جنين آخرين مهلتي است كه مي توان سقط جنين را اعمال كرد</a:t>
            </a:r>
            <a:endParaRPr lang="en-US" sz="2400" b="1" dirty="0">
              <a:solidFill>
                <a:schemeClr val="accent1">
                  <a:lumMod val="50000"/>
                </a:schemeClr>
              </a:solidFill>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602" y="3411686"/>
            <a:ext cx="3486216" cy="30416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9970" y="3411691"/>
            <a:ext cx="3476433" cy="2996989"/>
          </a:xfrm>
          <a:prstGeom prst="rect">
            <a:avLst/>
          </a:prstGeom>
        </p:spPr>
      </p:pic>
    </p:spTree>
    <p:extLst>
      <p:ext uri="{BB962C8B-B14F-4D97-AF65-F5344CB8AC3E}">
        <p14:creationId xmlns:p14="http://schemas.microsoft.com/office/powerpoint/2010/main" val="220568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4082"/>
          <a:stretch/>
        </p:blipFill>
        <p:spPr>
          <a:xfrm>
            <a:off x="1415482" y="836717"/>
            <a:ext cx="4490640" cy="5184575"/>
          </a:xfrm>
          <a:prstGeom prst="rect">
            <a:avLst/>
          </a:prstGeom>
          <a:ln>
            <a:noFill/>
          </a:ln>
          <a:effectLst>
            <a:softEdge rad="112500"/>
          </a:effectLst>
        </p:spPr>
      </p:pic>
      <p:sp>
        <p:nvSpPr>
          <p:cNvPr id="4" name="TextBox 3"/>
          <p:cNvSpPr txBox="1"/>
          <p:nvPr/>
        </p:nvSpPr>
        <p:spPr>
          <a:xfrm>
            <a:off x="6096000" y="620693"/>
            <a:ext cx="4752528" cy="4893647"/>
          </a:xfrm>
          <a:prstGeom prst="rect">
            <a:avLst/>
          </a:prstGeom>
          <a:noFill/>
        </p:spPr>
        <p:txBody>
          <a:bodyPr wrap="square" rtlCol="0">
            <a:spAutoFit/>
          </a:bodyPr>
          <a:lstStyle/>
          <a:p>
            <a:pPr marL="342900" indent="-342900" algn="just" rtl="1">
              <a:buBlip>
                <a:blip r:embed="rId3"/>
              </a:buBlip>
            </a:pPr>
            <a:r>
              <a:rPr lang="fa-IR" sz="2400" b="1" dirty="0">
                <a:solidFill>
                  <a:srgbClr val="4F81BD">
                    <a:lumMod val="50000"/>
                  </a:srgbClr>
                </a:solidFill>
                <a:latin typeface="Calibri"/>
                <a:cs typeface="B Nazanin" panose="00000400000000000000" pitchFamily="2" charset="-78"/>
              </a:rPr>
              <a:t>انیستیتو اطلاعات سلامت کانادا در سال ۲۰۱۸ : ۷۶۶ مورد مرگ نوزادانی که در سه ماهه دوم و حتی سوم بارداری با دخالت کلینیک های سقط زودتر از موعد متولد شده اند در کانادا</a:t>
            </a:r>
          </a:p>
          <a:p>
            <a:pPr marL="342900" indent="-342900" algn="just" rtl="1">
              <a:buBlip>
                <a:blip r:embed="rId3"/>
              </a:buBlip>
            </a:pPr>
            <a:endParaRPr lang="fa-IR" sz="2400" b="1" dirty="0">
              <a:solidFill>
                <a:srgbClr val="4F81BD">
                  <a:lumMod val="50000"/>
                </a:srgbClr>
              </a:solidFill>
              <a:latin typeface="Calibri"/>
              <a:cs typeface="B Nazanin" panose="00000400000000000000" pitchFamily="2" charset="-78"/>
            </a:endParaRPr>
          </a:p>
          <a:p>
            <a:pPr marL="342900" indent="-342900" algn="just" rtl="1">
              <a:buBlip>
                <a:blip r:embed="rId3"/>
              </a:buBlip>
            </a:pPr>
            <a:r>
              <a:rPr lang="fa-IR" sz="2400" b="1" dirty="0">
                <a:solidFill>
                  <a:srgbClr val="4F81BD">
                    <a:lumMod val="50000"/>
                  </a:srgbClr>
                </a:solidFill>
                <a:latin typeface="Calibri"/>
                <a:cs typeface="B Nazanin" panose="00000400000000000000" pitchFamily="2" charset="-78"/>
              </a:rPr>
              <a:t>این نوزدان که متولد میشدند پس از چند دقیقه گریه و تلاش برای ادامه تنفس و زندگی در روی تخت های کوچک این کلینیک ها رها شده و جان می دادند.</a:t>
            </a:r>
          </a:p>
          <a:p>
            <a:pPr marL="342900" indent="-342900" algn="just" rtl="1">
              <a:buBlip>
                <a:blip r:embed="rId3"/>
              </a:buBlip>
            </a:pPr>
            <a:endParaRPr lang="fa-IR" sz="2400" b="1" dirty="0">
              <a:solidFill>
                <a:srgbClr val="4F81BD">
                  <a:lumMod val="50000"/>
                </a:srgbClr>
              </a:solidFill>
              <a:latin typeface="Calibri"/>
              <a:cs typeface="B Nazanin" panose="00000400000000000000" pitchFamily="2" charset="-78"/>
            </a:endParaRPr>
          </a:p>
          <a:p>
            <a:pPr marL="342900" indent="-342900" algn="just" rtl="1">
              <a:buBlip>
                <a:blip r:embed="rId3"/>
              </a:buBlip>
            </a:pPr>
            <a:r>
              <a:rPr lang="fa-IR" sz="2400" b="1" dirty="0">
                <a:solidFill>
                  <a:srgbClr val="4F81BD">
                    <a:lumMod val="50000"/>
                  </a:srgbClr>
                </a:solidFill>
                <a:latin typeface="Calibri"/>
                <a:cs typeface="B Nazanin" panose="00000400000000000000" pitchFamily="2" charset="-78"/>
              </a:rPr>
              <a:t>گزارش خبرگزاری نشنال پست:  </a:t>
            </a:r>
            <a:r>
              <a:rPr lang="fa-IR" sz="2400" b="1" u="sng" dirty="0">
                <a:solidFill>
                  <a:prstClr val="black"/>
                </a:solidFill>
                <a:latin typeface="Calibri"/>
                <a:cs typeface="B Nazanin" panose="00000400000000000000" pitchFamily="2" charset="-78"/>
              </a:rPr>
              <a:t>لکه سیاهی در پرونده ارتکاب جنایت در کانادا</a:t>
            </a:r>
            <a:endParaRPr lang="en-US" sz="2400" b="1" dirty="0">
              <a:solidFill>
                <a:srgbClr val="4F81BD">
                  <a:lumMod val="50000"/>
                </a:srgbClr>
              </a:solidFill>
              <a:latin typeface="Calibri"/>
              <a:cs typeface="B Nazanin" panose="00000400000000000000" pitchFamily="2" charset="-78"/>
            </a:endParaRPr>
          </a:p>
        </p:txBody>
      </p:sp>
    </p:spTree>
    <p:extLst>
      <p:ext uri="{BB962C8B-B14F-4D97-AF65-F5344CB8AC3E}">
        <p14:creationId xmlns:p14="http://schemas.microsoft.com/office/powerpoint/2010/main" val="53929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24770"/>
            <a:ext cx="7560592" cy="1368152"/>
          </a:xfrm>
          <a:solidFill>
            <a:schemeClr val="bg1"/>
          </a:solidFill>
          <a:effectLst>
            <a:outerShdw blurRad="50800" dist="38100" dir="2700000" algn="tl" rotWithShape="0">
              <a:prstClr val="black">
                <a:alpha val="40000"/>
              </a:prstClr>
            </a:outerShdw>
          </a:effectLst>
        </p:spPr>
        <p:txBody>
          <a:bodyPr/>
          <a:lstStyle/>
          <a:p>
            <a:pPr algn="r" rtl="1"/>
            <a:r>
              <a:rPr lang="fa-IR" b="1" dirty="0">
                <a:ln>
                  <a:solidFill>
                    <a:schemeClr val="tx2"/>
                  </a:solidFill>
                </a:ln>
                <a:solidFill>
                  <a:schemeClr val="tx2">
                    <a:lumMod val="75000"/>
                  </a:schemeClr>
                </a:solidFill>
                <a:cs typeface="B Nazanin" panose="00000400000000000000" pitchFamily="2" charset="-78"/>
              </a:rPr>
              <a:t>     آمار سقط عمدی در ایران</a:t>
            </a:r>
          </a:p>
        </p:txBody>
      </p:sp>
      <p:pic>
        <p:nvPicPr>
          <p:cNvPr id="4" name="Picture 3">
            <a:hlinkClick r:id="rId2" action="ppaction://hlinksldjump"/>
            <a:extLst>
              <a:ext uri="{FF2B5EF4-FFF2-40B4-BE49-F238E27FC236}">
                <a16:creationId xmlns:a16="http://schemas.microsoft.com/office/drawing/2014/main" id="{3C0008CE-0912-4C9F-B520-D53ABFF56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851" y="4412026"/>
            <a:ext cx="915429" cy="793639"/>
          </a:xfrm>
          <a:prstGeom prst="rect">
            <a:avLst/>
          </a:prstGeom>
        </p:spPr>
      </p:pic>
    </p:spTree>
    <p:extLst>
      <p:ext uri="{BB962C8B-B14F-4D97-AF65-F5344CB8AC3E}">
        <p14:creationId xmlns:p14="http://schemas.microsoft.com/office/powerpoint/2010/main" val="270988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43472" y="404664"/>
          <a:ext cx="7446606" cy="6100866"/>
        </p:xfrm>
        <a:graphic>
          <a:graphicData uri="http://schemas.openxmlformats.org/drawingml/2006/table">
            <a:tbl>
              <a:tblPr rtl="1" firstRow="1" firstCol="1" bandRow="1">
                <a:tableStyleId>{EB9631B5-78F2-41C9-869B-9F39066F8104}</a:tableStyleId>
              </a:tblPr>
              <a:tblGrid>
                <a:gridCol w="736590">
                  <a:extLst>
                    <a:ext uri="{9D8B030D-6E8A-4147-A177-3AD203B41FA5}">
                      <a16:colId xmlns:a16="http://schemas.microsoft.com/office/drawing/2014/main" val="20000"/>
                    </a:ext>
                  </a:extLst>
                </a:gridCol>
                <a:gridCol w="3453630">
                  <a:extLst>
                    <a:ext uri="{9D8B030D-6E8A-4147-A177-3AD203B41FA5}">
                      <a16:colId xmlns:a16="http://schemas.microsoft.com/office/drawing/2014/main" val="20001"/>
                    </a:ext>
                  </a:extLst>
                </a:gridCol>
                <a:gridCol w="2250620">
                  <a:extLst>
                    <a:ext uri="{9D8B030D-6E8A-4147-A177-3AD203B41FA5}">
                      <a16:colId xmlns:a16="http://schemas.microsoft.com/office/drawing/2014/main" val="20002"/>
                    </a:ext>
                  </a:extLst>
                </a:gridCol>
                <a:gridCol w="1005766">
                  <a:extLst>
                    <a:ext uri="{9D8B030D-6E8A-4147-A177-3AD203B41FA5}">
                      <a16:colId xmlns:a16="http://schemas.microsoft.com/office/drawing/2014/main" val="20003"/>
                    </a:ext>
                  </a:extLst>
                </a:gridCol>
              </a:tblGrid>
              <a:tr h="566845">
                <a:tc>
                  <a:txBody>
                    <a:bodyPr/>
                    <a:lstStyle/>
                    <a:p>
                      <a:pPr algn="r" rtl="1">
                        <a:lnSpc>
                          <a:spcPct val="115000"/>
                        </a:lnSpc>
                        <a:spcAft>
                          <a:spcPts val="0"/>
                        </a:spcAft>
                      </a:pPr>
                      <a:r>
                        <a:rPr lang="ar-SA" sz="1800" dirty="0">
                          <a:effectLst/>
                          <a:cs typeface="B Nazanin" panose="00000400000000000000" pitchFamily="2" charset="-78"/>
                        </a:rPr>
                        <a:t>سال</a:t>
                      </a:r>
                      <a:endParaRPr lang="en-US" sz="1600" dirty="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آمار سقط های غیرقانونی سالیانه(منبع)</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درصد پوشش تنظیم خانواده(منبع)</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نرخ باروری</a:t>
                      </a:r>
                      <a:endParaRPr lang="en-US" sz="160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274006">
                <a:tc>
                  <a:txBody>
                    <a:bodyPr/>
                    <a:lstStyle/>
                    <a:p>
                      <a:pPr algn="r" rtl="1">
                        <a:lnSpc>
                          <a:spcPct val="115000"/>
                        </a:lnSpc>
                        <a:spcAft>
                          <a:spcPts val="0"/>
                        </a:spcAft>
                      </a:pPr>
                      <a:r>
                        <a:rPr lang="ar-SA" sz="1800">
                          <a:effectLst/>
                          <a:cs typeface="B Nazanin" panose="00000400000000000000" pitchFamily="2" charset="-78"/>
                        </a:rPr>
                        <a:t>1368</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48.9% (بانک جهانی)</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1800" dirty="0">
                          <a:effectLst/>
                          <a:cs typeface="B Nazanin" panose="00000400000000000000" pitchFamily="2" charset="-78"/>
                        </a:rPr>
                        <a:t>6</a:t>
                      </a:r>
                      <a:endParaRPr lang="en-US" sz="1600" dirty="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274006">
                <a:tc>
                  <a:txBody>
                    <a:bodyPr/>
                    <a:lstStyle/>
                    <a:p>
                      <a:pPr algn="r" rtl="1">
                        <a:lnSpc>
                          <a:spcPct val="115000"/>
                        </a:lnSpc>
                        <a:spcAft>
                          <a:spcPts val="0"/>
                        </a:spcAft>
                      </a:pPr>
                      <a:r>
                        <a:rPr lang="ar-SA" sz="1800">
                          <a:effectLst/>
                          <a:cs typeface="B Nazanin" panose="00000400000000000000" pitchFamily="2" charset="-78"/>
                        </a:rPr>
                        <a:t>1370</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49% (بانک جهانی)</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4.9</a:t>
                      </a:r>
                      <a:endParaRPr lang="en-US" sz="160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274006">
                <a:tc>
                  <a:txBody>
                    <a:bodyPr/>
                    <a:lstStyle/>
                    <a:p>
                      <a:pPr algn="r" rtl="1">
                        <a:lnSpc>
                          <a:spcPct val="115000"/>
                        </a:lnSpc>
                        <a:spcAft>
                          <a:spcPts val="0"/>
                        </a:spcAft>
                      </a:pPr>
                      <a:r>
                        <a:rPr lang="ar-SA" sz="1800">
                          <a:effectLst/>
                          <a:cs typeface="B Nazanin" panose="00000400000000000000" pitchFamily="2" charset="-78"/>
                        </a:rPr>
                        <a:t>1372</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67.8% (بانک جهانی)</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4</a:t>
                      </a:r>
                      <a:endParaRPr lang="en-US" sz="160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274006">
                <a:tc>
                  <a:txBody>
                    <a:bodyPr/>
                    <a:lstStyle/>
                    <a:p>
                      <a:pPr algn="r" rtl="1">
                        <a:lnSpc>
                          <a:spcPct val="115000"/>
                        </a:lnSpc>
                        <a:spcAft>
                          <a:spcPts val="0"/>
                        </a:spcAft>
                      </a:pPr>
                      <a:r>
                        <a:rPr lang="ar-SA" sz="1800">
                          <a:effectLst/>
                          <a:cs typeface="B Nazanin" panose="00000400000000000000" pitchFamily="2" charset="-78"/>
                        </a:rPr>
                        <a:t>1374</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dirty="0">
                          <a:effectLst/>
                          <a:cs typeface="B Nazanin" panose="00000400000000000000" pitchFamily="2" charset="-78"/>
                        </a:rPr>
                        <a:t>80 هزار (مطالعه ملک افضلی)</a:t>
                      </a:r>
                      <a:endParaRPr lang="en-US" sz="1600" dirty="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4"/>
                  </a:ext>
                </a:extLst>
              </a:tr>
              <a:tr h="274006">
                <a:tc>
                  <a:txBody>
                    <a:bodyPr/>
                    <a:lstStyle/>
                    <a:p>
                      <a:pPr algn="r" rtl="1">
                        <a:lnSpc>
                          <a:spcPct val="115000"/>
                        </a:lnSpc>
                        <a:spcAft>
                          <a:spcPts val="0"/>
                        </a:spcAft>
                      </a:pPr>
                      <a:r>
                        <a:rPr lang="ar-SA" sz="1800">
                          <a:effectLst/>
                          <a:cs typeface="B Nazanin" panose="00000400000000000000" pitchFamily="2" charset="-78"/>
                        </a:rPr>
                        <a:t>1375</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73.8% (بانک جهانی)</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3</a:t>
                      </a:r>
                      <a:endParaRPr lang="en-US" sz="160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5"/>
                  </a:ext>
                </a:extLst>
              </a:tr>
              <a:tr h="566845">
                <a:tc>
                  <a:txBody>
                    <a:bodyPr/>
                    <a:lstStyle/>
                    <a:p>
                      <a:pPr algn="r" rtl="1">
                        <a:lnSpc>
                          <a:spcPct val="115000"/>
                        </a:lnSpc>
                        <a:spcAft>
                          <a:spcPts val="0"/>
                        </a:spcAft>
                      </a:pPr>
                      <a:r>
                        <a:rPr lang="ar-SA" sz="1800">
                          <a:effectLst/>
                          <a:cs typeface="B Nazanin" panose="00000400000000000000" pitchFamily="2" charset="-78"/>
                        </a:rPr>
                        <a:t>1379</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73 هزار (مطالعه عرفانی – انتشار:2008)</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73.8% (بانک جهانی)</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2.07</a:t>
                      </a:r>
                      <a:endParaRPr lang="en-US" sz="160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6"/>
                  </a:ext>
                </a:extLst>
              </a:tr>
              <a:tr h="274006">
                <a:tc>
                  <a:txBody>
                    <a:bodyPr/>
                    <a:lstStyle/>
                    <a:p>
                      <a:pPr algn="r" rtl="1">
                        <a:lnSpc>
                          <a:spcPct val="115000"/>
                        </a:lnSpc>
                        <a:spcAft>
                          <a:spcPts val="0"/>
                        </a:spcAft>
                      </a:pPr>
                      <a:r>
                        <a:rPr lang="ar-SA" sz="1800">
                          <a:effectLst/>
                          <a:cs typeface="B Nazanin" panose="00000400000000000000" pitchFamily="2" charset="-78"/>
                        </a:rPr>
                        <a:t>1380</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1.98</a:t>
                      </a:r>
                      <a:endParaRPr lang="en-US" sz="160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7"/>
                  </a:ext>
                </a:extLst>
              </a:tr>
              <a:tr h="274006">
                <a:tc>
                  <a:txBody>
                    <a:bodyPr/>
                    <a:lstStyle/>
                    <a:p>
                      <a:pPr algn="r" rtl="1">
                        <a:lnSpc>
                          <a:spcPct val="115000"/>
                        </a:lnSpc>
                        <a:spcAft>
                          <a:spcPts val="0"/>
                        </a:spcAft>
                      </a:pPr>
                      <a:r>
                        <a:rPr lang="ar-SA" sz="1800">
                          <a:effectLst/>
                          <a:cs typeface="B Nazanin" panose="00000400000000000000" pitchFamily="2" charset="-78"/>
                        </a:rPr>
                        <a:t>1384</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100 هزار (مطالعه مرتجی 2005)</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78.9% (بانک جهانی)</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1.83</a:t>
                      </a:r>
                      <a:endParaRPr lang="en-US" sz="160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8"/>
                  </a:ext>
                </a:extLst>
              </a:tr>
              <a:tr h="274006">
                <a:tc>
                  <a:txBody>
                    <a:bodyPr/>
                    <a:lstStyle/>
                    <a:p>
                      <a:pPr algn="r" rtl="1">
                        <a:lnSpc>
                          <a:spcPct val="115000"/>
                        </a:lnSpc>
                        <a:spcAft>
                          <a:spcPts val="0"/>
                        </a:spcAft>
                      </a:pPr>
                      <a:r>
                        <a:rPr lang="ar-SA" sz="1800">
                          <a:effectLst/>
                          <a:cs typeface="B Nazanin" panose="00000400000000000000" pitchFamily="2" charset="-78"/>
                        </a:rPr>
                        <a:t>1385</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1.805 (</a:t>
                      </a:r>
                      <a:endParaRPr lang="en-US" sz="160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9"/>
                  </a:ext>
                </a:extLst>
              </a:tr>
              <a:tr h="274006">
                <a:tc>
                  <a:txBody>
                    <a:bodyPr/>
                    <a:lstStyle/>
                    <a:p>
                      <a:pPr algn="r" rtl="1">
                        <a:lnSpc>
                          <a:spcPct val="115000"/>
                        </a:lnSpc>
                        <a:spcAft>
                          <a:spcPts val="0"/>
                        </a:spcAft>
                      </a:pPr>
                      <a:r>
                        <a:rPr lang="ar-SA" sz="1800">
                          <a:effectLst/>
                          <a:cs typeface="B Nazanin" panose="00000400000000000000" pitchFamily="2" charset="-78"/>
                        </a:rPr>
                        <a:t>1389</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77.4% (بانک جهانی)</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1.765</a:t>
                      </a:r>
                      <a:endParaRPr lang="en-US" sz="160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10"/>
                  </a:ext>
                </a:extLst>
              </a:tr>
              <a:tr h="274006">
                <a:tc>
                  <a:txBody>
                    <a:bodyPr/>
                    <a:lstStyle/>
                    <a:p>
                      <a:pPr algn="r" rtl="1">
                        <a:lnSpc>
                          <a:spcPct val="115000"/>
                        </a:lnSpc>
                        <a:spcAft>
                          <a:spcPts val="0"/>
                        </a:spcAft>
                      </a:pPr>
                      <a:r>
                        <a:rPr lang="ar-SA" sz="1800">
                          <a:effectLst/>
                          <a:cs typeface="B Nazanin" panose="00000400000000000000" pitchFamily="2" charset="-78"/>
                        </a:rPr>
                        <a:t>1390</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1.755</a:t>
                      </a:r>
                      <a:endParaRPr lang="en-US" sz="160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11"/>
                  </a:ext>
                </a:extLst>
              </a:tr>
              <a:tr h="1152521">
                <a:tc>
                  <a:txBody>
                    <a:bodyPr/>
                    <a:lstStyle/>
                    <a:p>
                      <a:pPr algn="r" rtl="1">
                        <a:lnSpc>
                          <a:spcPct val="115000"/>
                        </a:lnSpc>
                        <a:spcAft>
                          <a:spcPts val="0"/>
                        </a:spcAft>
                      </a:pPr>
                      <a:r>
                        <a:rPr lang="ar-SA" sz="1800">
                          <a:effectLst/>
                          <a:cs typeface="B Nazanin" panose="00000400000000000000" pitchFamily="2" charset="-78"/>
                        </a:rPr>
                        <a:t>1392</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dirty="0">
                          <a:effectLst/>
                          <a:cs typeface="B Nazanin" panose="00000400000000000000" pitchFamily="2" charset="-78"/>
                        </a:rPr>
                        <a:t>198-260 هزار (مطالعه حق دوست)</a:t>
                      </a:r>
                      <a:endParaRPr lang="en-US" sz="1600" dirty="0">
                        <a:effectLst/>
                        <a:cs typeface="B Nazanin" panose="00000400000000000000" pitchFamily="2" charset="-78"/>
                      </a:endParaRPr>
                    </a:p>
                    <a:p>
                      <a:pPr algn="r" rtl="1">
                        <a:lnSpc>
                          <a:spcPct val="115000"/>
                        </a:lnSpc>
                        <a:spcAft>
                          <a:spcPts val="0"/>
                        </a:spcAft>
                      </a:pPr>
                      <a:r>
                        <a:rPr lang="ar-SA" sz="1800" dirty="0">
                          <a:effectLst/>
                          <a:cs typeface="B Nazanin" panose="00000400000000000000" pitchFamily="2" charset="-78"/>
                        </a:rPr>
                        <a:t>200 هزار (متا آنالیز دکتر متقی)</a:t>
                      </a:r>
                      <a:endParaRPr lang="en-US" sz="1600" dirty="0">
                        <a:effectLst/>
                        <a:cs typeface="B Nazanin" panose="00000400000000000000" pitchFamily="2" charset="-78"/>
                      </a:endParaRPr>
                    </a:p>
                    <a:p>
                      <a:pPr algn="r" rtl="1">
                        <a:lnSpc>
                          <a:spcPct val="115000"/>
                        </a:lnSpc>
                        <a:spcAft>
                          <a:spcPts val="0"/>
                        </a:spcAft>
                      </a:pPr>
                      <a:r>
                        <a:rPr lang="ar-SA" sz="1800" dirty="0">
                          <a:effectLst/>
                          <a:cs typeface="B Nazanin" panose="00000400000000000000" pitchFamily="2" charset="-78"/>
                        </a:rPr>
                        <a:t>300 هزار (متا آنالیز دستگیری- انتشار2017)</a:t>
                      </a:r>
                      <a:endParaRPr lang="en-US" sz="1600" dirty="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1.727</a:t>
                      </a:r>
                      <a:endParaRPr lang="en-US" sz="1600">
                        <a:effectLst/>
                        <a:cs typeface="B Nazanin" panose="00000400000000000000" pitchFamily="2" charset="-78"/>
                      </a:endParaRPr>
                    </a:p>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12"/>
                  </a:ext>
                </a:extLst>
              </a:tr>
              <a:tr h="274006">
                <a:tc>
                  <a:txBody>
                    <a:bodyPr/>
                    <a:lstStyle/>
                    <a:p>
                      <a:pPr algn="r" rtl="1">
                        <a:lnSpc>
                          <a:spcPct val="115000"/>
                        </a:lnSpc>
                        <a:spcAft>
                          <a:spcPts val="0"/>
                        </a:spcAft>
                      </a:pPr>
                      <a:r>
                        <a:rPr lang="ar-SA" sz="1800" dirty="0">
                          <a:effectLst/>
                          <a:cs typeface="B Nazanin" panose="00000400000000000000" pitchFamily="2" charset="-78"/>
                        </a:rPr>
                        <a:t>1395</a:t>
                      </a:r>
                      <a:endParaRPr lang="en-US" sz="1600" dirty="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dirty="0">
                          <a:effectLst/>
                          <a:cs typeface="B Nazanin" panose="00000400000000000000" pitchFamily="2" charset="-78"/>
                        </a:rPr>
                        <a:t> </a:t>
                      </a:r>
                      <a:endParaRPr lang="en-US" sz="1600" dirty="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a:effectLst/>
                          <a:cs typeface="B Nazanin" panose="00000400000000000000" pitchFamily="2" charset="-78"/>
                        </a:rPr>
                        <a:t> </a:t>
                      </a:r>
                      <a:endParaRPr lang="en-US" sz="160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ar-SA" sz="1800" dirty="0">
                          <a:effectLst/>
                          <a:cs typeface="B Nazanin" panose="00000400000000000000" pitchFamily="2" charset="-78"/>
                        </a:rPr>
                        <a:t>1.661</a:t>
                      </a:r>
                      <a:endParaRPr lang="en-US" sz="1600" dirty="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13"/>
                  </a:ext>
                </a:extLst>
              </a:tr>
              <a:tr h="274006">
                <a:tc>
                  <a:txBody>
                    <a:bodyPr/>
                    <a:lstStyle/>
                    <a:p>
                      <a:pPr algn="r" rtl="1">
                        <a:lnSpc>
                          <a:spcPct val="115000"/>
                        </a:lnSpc>
                        <a:spcAft>
                          <a:spcPts val="0"/>
                        </a:spcAft>
                      </a:pPr>
                      <a:r>
                        <a:rPr lang="fa-IR" sz="1600" dirty="0">
                          <a:effectLst/>
                          <a:latin typeface="Calibri"/>
                          <a:ea typeface="Calibri"/>
                          <a:cs typeface="B Nazanin" panose="00000400000000000000" pitchFamily="2" charset="-78"/>
                        </a:rPr>
                        <a:t>1398</a:t>
                      </a:r>
                      <a:endParaRPr lang="en-US" sz="1600" dirty="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1600" dirty="0">
                          <a:effectLst/>
                          <a:latin typeface="Calibri"/>
                          <a:ea typeface="Calibri"/>
                          <a:cs typeface="B Nazanin" panose="00000400000000000000" pitchFamily="2" charset="-78"/>
                        </a:rPr>
                        <a:t>311-530 هزار  (دکتر</a:t>
                      </a:r>
                      <a:r>
                        <a:rPr lang="fa-IR" sz="1600" baseline="0" dirty="0">
                          <a:effectLst/>
                          <a:latin typeface="Calibri"/>
                          <a:ea typeface="Calibri"/>
                          <a:cs typeface="B Nazanin" panose="00000400000000000000" pitchFamily="2" charset="-78"/>
                        </a:rPr>
                        <a:t> حق دوست کرمان)</a:t>
                      </a:r>
                      <a:endParaRPr lang="en-US" sz="1600" dirty="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endParaRPr lang="en-US" sz="1600" dirty="0">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1600" dirty="0">
                          <a:effectLst/>
                          <a:latin typeface="Calibri"/>
                          <a:ea typeface="Calibri"/>
                          <a:cs typeface="B Nazanin" panose="00000400000000000000" pitchFamily="2" charset="-78"/>
                        </a:rPr>
                        <a:t>1.63</a:t>
                      </a:r>
                      <a:endParaRPr lang="en-US" sz="1600" dirty="0">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14"/>
                  </a:ext>
                </a:extLst>
              </a:tr>
            </a:tbl>
          </a:graphicData>
        </a:graphic>
      </p:graphicFrame>
      <p:sp>
        <p:nvSpPr>
          <p:cNvPr id="8" name="Rounded Rectangle 7"/>
          <p:cNvSpPr/>
          <p:nvPr/>
        </p:nvSpPr>
        <p:spPr>
          <a:xfrm>
            <a:off x="8976320" y="404665"/>
            <a:ext cx="1754112" cy="828963"/>
          </a:xfrm>
          <a:prstGeom prst="roundRect">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8904312" y="476673"/>
            <a:ext cx="1872208" cy="646331"/>
          </a:xfrm>
          <a:prstGeom prst="rect">
            <a:avLst/>
          </a:prstGeom>
          <a:noFill/>
        </p:spPr>
        <p:txBody>
          <a:bodyPr wrap="square" rtlCol="0">
            <a:spAutoFit/>
          </a:bodyPr>
          <a:lstStyle/>
          <a:p>
            <a:pPr algn="ctr" rtl="1"/>
            <a:r>
              <a:rPr lang="fa-IR" b="1" dirty="0">
                <a:solidFill>
                  <a:srgbClr val="4F81BD">
                    <a:lumMod val="50000"/>
                  </a:srgbClr>
                </a:solidFill>
                <a:latin typeface="Calibri"/>
                <a:cs typeface="B Nazanin" panose="00000400000000000000" pitchFamily="2" charset="-78"/>
              </a:rPr>
              <a:t>مطالعات آمار سقط در ایران</a:t>
            </a:r>
            <a:endParaRPr lang="en-US" b="1" dirty="0">
              <a:solidFill>
                <a:srgbClr val="4F81BD">
                  <a:lumMod val="50000"/>
                </a:srgbClr>
              </a:solidFill>
              <a:latin typeface="Calibri"/>
              <a:cs typeface="B Nazanin" panose="00000400000000000000" pitchFamily="2" charset="-78"/>
            </a:endParaRPr>
          </a:p>
        </p:txBody>
      </p:sp>
    </p:spTree>
    <p:extLst>
      <p:ext uri="{BB962C8B-B14F-4D97-AF65-F5344CB8AC3E}">
        <p14:creationId xmlns:p14="http://schemas.microsoft.com/office/powerpoint/2010/main" val="17760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626C1F-5827-FCC6-CF14-2F9A8457B74C}"/>
              </a:ext>
            </a:extLst>
          </p:cNvPr>
          <p:cNvSpPr>
            <a:spLocks noGrp="1"/>
          </p:cNvSpPr>
          <p:nvPr>
            <p:ph type="title"/>
          </p:nvPr>
        </p:nvSpPr>
        <p:spPr>
          <a:xfrm>
            <a:off x="1336812" y="1053547"/>
            <a:ext cx="9518374" cy="934279"/>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Autofit/>
          </a:bodyPr>
          <a:lstStyle/>
          <a:p>
            <a:pPr algn="ctr" rtl="1">
              <a:lnSpc>
                <a:spcPct val="150000"/>
              </a:lnSpc>
            </a:pPr>
            <a:r>
              <a:rPr lang="fa-IR" sz="2800" b="1" dirty="0">
                <a:cs typeface="B Nazanin" panose="00000400000000000000" pitchFamily="2" charset="-78"/>
              </a:rPr>
              <a:t>برآورد کشوری شیوع سقط جنین های پزشکی و خود به خودی در کشور</a:t>
            </a:r>
            <a:endParaRPr lang="en-US" sz="2800" dirty="0">
              <a:cs typeface="B Nazanin" panose="00000400000000000000" pitchFamily="2" charset="-78"/>
            </a:endParaRPr>
          </a:p>
        </p:txBody>
      </p:sp>
      <p:pic>
        <p:nvPicPr>
          <p:cNvPr id="5" name="Picture 4">
            <a:extLst>
              <a:ext uri="{FF2B5EF4-FFF2-40B4-BE49-F238E27FC236}">
                <a16:creationId xmlns:a16="http://schemas.microsoft.com/office/drawing/2014/main" id="{81B86BE8-EA23-2ADE-A115-BED67864A69A}"/>
              </a:ext>
            </a:extLst>
          </p:cNvPr>
          <p:cNvPicPr>
            <a:picLocks noChangeAspect="1"/>
          </p:cNvPicPr>
          <p:nvPr/>
        </p:nvPicPr>
        <p:blipFill>
          <a:blip r:embed="rId2"/>
          <a:stretch>
            <a:fillRect/>
          </a:stretch>
        </p:blipFill>
        <p:spPr>
          <a:xfrm>
            <a:off x="1132753" y="2196133"/>
            <a:ext cx="9926493" cy="3469171"/>
          </a:xfrm>
          <a:prstGeom prst="rect">
            <a:avLst/>
          </a:prstGeom>
        </p:spPr>
      </p:pic>
    </p:spTree>
    <p:extLst>
      <p:ext uri="{BB962C8B-B14F-4D97-AF65-F5344CB8AC3E}">
        <p14:creationId xmlns:p14="http://schemas.microsoft.com/office/powerpoint/2010/main" val="21232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5628"/>
            <a:ext cx="6984528" cy="1335629"/>
          </a:xfrm>
          <a:solidFill>
            <a:schemeClr val="bg1"/>
          </a:solidFill>
          <a:effectLst>
            <a:outerShdw blurRad="50800" dist="38100" dir="2700000" algn="tl" rotWithShape="0">
              <a:prstClr val="black">
                <a:alpha val="40000"/>
              </a:prstClr>
            </a:outerShdw>
          </a:effectLst>
        </p:spPr>
        <p:txBody>
          <a:bodyPr>
            <a:normAutofit/>
          </a:bodyPr>
          <a:lstStyle/>
          <a:p>
            <a:pPr rtl="1">
              <a:lnSpc>
                <a:spcPct val="150000"/>
              </a:lnSpc>
            </a:pPr>
            <a:r>
              <a:rPr lang="fa-IR" b="1" dirty="0">
                <a:cs typeface="B Nazanin" panose="00000400000000000000" pitchFamily="2" charset="-78"/>
              </a:rPr>
              <a:t>منابع</a:t>
            </a:r>
            <a:endParaRPr lang="en-US" dirty="0">
              <a:cs typeface="B Nazanin" panose="00000400000000000000" pitchFamily="2" charset="-78"/>
            </a:endParaRPr>
          </a:p>
        </p:txBody>
      </p:sp>
    </p:spTree>
    <p:extLst>
      <p:ext uri="{BB962C8B-B14F-4D97-AF65-F5344CB8AC3E}">
        <p14:creationId xmlns:p14="http://schemas.microsoft.com/office/powerpoint/2010/main" val="348527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969" y="551819"/>
            <a:ext cx="9742864" cy="834503"/>
          </a:xfrm>
        </p:spPr>
        <p:txBody>
          <a:bodyPr>
            <a:normAutofit/>
          </a:bodyPr>
          <a:lstStyle/>
          <a:p>
            <a:pPr algn="r"/>
            <a:r>
              <a:rPr lang="fa-IR" dirty="0">
                <a:cs typeface="B Nazanin" panose="00000400000000000000" pitchFamily="2" charset="-78"/>
              </a:rPr>
              <a:t>منابع</a:t>
            </a:r>
            <a:endParaRPr lang="en-US" dirty="0">
              <a:cs typeface="B Nazanin" panose="00000400000000000000" pitchFamily="2" charset="-78"/>
            </a:endParaRPr>
          </a:p>
        </p:txBody>
      </p:sp>
      <p:sp>
        <p:nvSpPr>
          <p:cNvPr id="5" name="Title 1"/>
          <p:cNvSpPr txBox="1">
            <a:spLocks/>
          </p:cNvSpPr>
          <p:nvPr/>
        </p:nvSpPr>
        <p:spPr>
          <a:xfrm>
            <a:off x="877958" y="1500434"/>
            <a:ext cx="10436087" cy="498466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2000" dirty="0">
                <a:solidFill>
                  <a:schemeClr val="tx1"/>
                </a:solidFill>
                <a:cs typeface="B Nazanin" panose="00000400000000000000" pitchFamily="2" charset="-78"/>
              </a:rPr>
              <a:t>1. </a:t>
            </a:r>
            <a:r>
              <a:rPr lang="ar-SA" sz="2000" dirty="0">
                <a:solidFill>
                  <a:schemeClr val="tx1"/>
                </a:solidFill>
                <a:cs typeface="B Nazanin" panose="00000400000000000000" pitchFamily="2" charset="-78"/>
              </a:rPr>
              <a:t>علل سقط غيرقانوني و انواع روشهاي آن در مراجعين به كلينيك ويژه دانشگاه علوم پزشكي كرمانشاه ، مجله علمي پزشكي قانوني / دوره 18 ، شماره 1 ، بهار 1391  ، دكتر فيروزه ويسي </a:t>
            </a:r>
            <a:r>
              <a:rPr lang="en-US" sz="2000" dirty="0">
                <a:solidFill>
                  <a:schemeClr val="tx1"/>
                </a:solidFill>
                <a:cs typeface="B Nazanin" panose="00000400000000000000" pitchFamily="2" charset="-78"/>
              </a:rPr>
              <a:t>firoozehveisi@yahoo.com</a:t>
            </a:r>
            <a:r>
              <a:rPr lang="ar-SA" sz="2000" dirty="0">
                <a:solidFill>
                  <a:schemeClr val="tx1"/>
                </a:solidFill>
                <a:cs typeface="B Nazanin" panose="00000400000000000000" pitchFamily="2" charset="-78"/>
              </a:rPr>
              <a:t> _ دكتر مريم زنگنه</a:t>
            </a:r>
            <a:endParaRPr lang="en-US" sz="2000" dirty="0">
              <a:solidFill>
                <a:schemeClr val="tx1"/>
              </a:solidFill>
              <a:cs typeface="B Nazanin" panose="00000400000000000000" pitchFamily="2" charset="-78"/>
            </a:endParaRPr>
          </a:p>
          <a:p>
            <a:pPr lvl="0" algn="r" rtl="1"/>
            <a:endParaRPr lang="fa-IR" sz="2000" dirty="0">
              <a:solidFill>
                <a:schemeClr val="tx1"/>
              </a:solidFill>
              <a:latin typeface="Times New Roman" panose="02020603050405020304" pitchFamily="18" charset="0"/>
              <a:cs typeface="B Nazanin" panose="00000400000000000000" pitchFamily="2" charset="-78"/>
            </a:endParaRPr>
          </a:p>
          <a:p>
            <a:pPr lvl="0" algn="r" rtl="1"/>
            <a:r>
              <a:rPr lang="fa-IR" sz="2000" dirty="0">
                <a:solidFill>
                  <a:schemeClr val="tx1"/>
                </a:solidFill>
                <a:latin typeface="Times New Roman" panose="02020603050405020304" pitchFamily="18" charset="0"/>
                <a:cs typeface="B Nazanin" panose="00000400000000000000" pitchFamily="2" charset="-78"/>
              </a:rPr>
              <a:t>2. شيوع، علل و پيامدهاي سقط عمدي در زنان شهر اردبيل در سال 1390 ، مجله دانشگاه علوم پزشكي اردبيل دوره دوازدهم، شماره چهارم، زمستان 1391 </a:t>
            </a:r>
          </a:p>
          <a:p>
            <a:pPr lvl="0" algn="r" rtl="1"/>
            <a:endParaRPr lang="fa-IR" sz="2000" dirty="0">
              <a:solidFill>
                <a:schemeClr val="tx1"/>
              </a:solidFill>
              <a:latin typeface="Times New Roman" panose="02020603050405020304" pitchFamily="18" charset="0"/>
              <a:cs typeface="B Nazanin" panose="00000400000000000000" pitchFamily="2" charset="-78"/>
            </a:endParaRPr>
          </a:p>
          <a:p>
            <a:pPr algn="r" rtl="1"/>
            <a:r>
              <a:rPr lang="fa-IR" sz="2000" dirty="0">
                <a:solidFill>
                  <a:schemeClr val="tx1"/>
                </a:solidFill>
                <a:latin typeface="Times New Roman" panose="02020603050405020304" pitchFamily="18" charset="0"/>
                <a:cs typeface="B Nazanin" panose="00000400000000000000" pitchFamily="2" charset="-78"/>
              </a:rPr>
              <a:t>3. بررسي علل مرگ و مير مادران ناشي از سقط جنائي ،  فصلنامه باروري وناباروري/ پاييز 84 ، دکتر محمد کاظمیان </a:t>
            </a:r>
          </a:p>
          <a:p>
            <a:pPr algn="r" rtl="1"/>
            <a:endParaRPr lang="fa-IR" sz="2000" dirty="0">
              <a:solidFill>
                <a:schemeClr val="tx1"/>
              </a:solidFill>
              <a:latin typeface="Times New Roman" panose="02020603050405020304" pitchFamily="18" charset="0"/>
              <a:cs typeface="B Nazanin" panose="00000400000000000000" pitchFamily="2" charset="-78"/>
            </a:endParaRPr>
          </a:p>
          <a:p>
            <a:pPr algn="r" rtl="1"/>
            <a:r>
              <a:rPr lang="fa-IR" sz="2000" dirty="0">
                <a:solidFill>
                  <a:schemeClr val="tx1"/>
                </a:solidFill>
                <a:latin typeface="Times New Roman" panose="02020603050405020304" pitchFamily="18" charset="0"/>
                <a:cs typeface="B Nazanin" panose="00000400000000000000" pitchFamily="2" charset="-78"/>
              </a:rPr>
              <a:t>4. </a:t>
            </a:r>
            <a:r>
              <a:rPr lang="ar-SA" sz="2000" dirty="0">
                <a:solidFill>
                  <a:schemeClr val="tx1"/>
                </a:solidFill>
                <a:latin typeface="Times New Roman" panose="02020603050405020304" pitchFamily="18" charset="0"/>
                <a:cs typeface="B Nazanin" panose="00000400000000000000" pitchFamily="2" charset="-78"/>
              </a:rPr>
              <a:t>مطالعه موحد و همکاران (1393) با عنوان مطالعة عوامل فرهنگي مرتبط با نگرش نسبت به سقط جنين (مطالعة موردي: جوانان 18 تا 29 سالة شهر شيراز) در مجله جامعه پژوهي فرهنگي، پژوهشگاه علوم انساني و مطالعات فرهنگي </a:t>
            </a:r>
            <a:endParaRPr lang="fa-IR" sz="2000" dirty="0">
              <a:solidFill>
                <a:schemeClr val="tx1"/>
              </a:solidFill>
              <a:latin typeface="Times New Roman" panose="02020603050405020304" pitchFamily="18" charset="0"/>
              <a:cs typeface="B Nazanin" panose="00000400000000000000" pitchFamily="2" charset="-78"/>
            </a:endParaRPr>
          </a:p>
          <a:p>
            <a:pPr algn="r" rtl="1"/>
            <a:endParaRPr lang="fa-IR" sz="2000" dirty="0">
              <a:solidFill>
                <a:schemeClr val="tx1"/>
              </a:solidFill>
              <a:latin typeface="Times New Roman" panose="02020603050405020304" pitchFamily="18" charset="0"/>
              <a:cs typeface="B Nazanin" panose="00000400000000000000" pitchFamily="2" charset="-78"/>
            </a:endParaRPr>
          </a:p>
          <a:p>
            <a:pPr algn="r" rtl="1"/>
            <a:r>
              <a:rPr lang="fa-IR" sz="2000" dirty="0">
                <a:solidFill>
                  <a:schemeClr val="tx1"/>
                </a:solidFill>
                <a:latin typeface="Times New Roman" panose="02020603050405020304" pitchFamily="18" charset="0"/>
                <a:cs typeface="B Nazanin" panose="00000400000000000000" pitchFamily="2" charset="-78"/>
              </a:rPr>
              <a:t>5. </a:t>
            </a:r>
            <a:r>
              <a:rPr lang="ar-SA" sz="2000" dirty="0">
                <a:solidFill>
                  <a:schemeClr val="tx1"/>
                </a:solidFill>
                <a:latin typeface="Times New Roman" panose="02020603050405020304" pitchFamily="18" charset="0"/>
                <a:cs typeface="B Nazanin" panose="00000400000000000000" pitchFamily="2" charset="-78"/>
              </a:rPr>
              <a:t>زهره بهجتي</a:t>
            </a:r>
            <a:r>
              <a:rPr lang="fa-IR" sz="2000" dirty="0">
                <a:solidFill>
                  <a:schemeClr val="tx1"/>
                </a:solidFill>
                <a:latin typeface="Times New Roman" panose="02020603050405020304" pitchFamily="18" charset="0"/>
                <a:cs typeface="B Nazanin" panose="00000400000000000000" pitchFamily="2" charset="-78"/>
              </a:rPr>
              <a:t> </a:t>
            </a:r>
            <a:r>
              <a:rPr lang="ar-SA" sz="2000" dirty="0">
                <a:solidFill>
                  <a:schemeClr val="tx1"/>
                </a:solidFill>
                <a:latin typeface="Times New Roman" panose="02020603050405020304" pitchFamily="18" charset="0"/>
                <a:cs typeface="B Nazanin" panose="00000400000000000000" pitchFamily="2" charset="-78"/>
              </a:rPr>
              <a:t>اردكاني، محمدمهدي آخوندی، محمدرضا صادقي، هومن صدرياردكاني، ضرورت بررسي ابعاد مختلف سقط جنين در ايران، فصلنامه ی باروری و ناباروری، 1384 </a:t>
            </a:r>
            <a:endParaRPr lang="fa-IR" sz="2000" dirty="0">
              <a:solidFill>
                <a:schemeClr val="tx1"/>
              </a:solidFill>
              <a:latin typeface="Times New Roman" panose="02020603050405020304" pitchFamily="18" charset="0"/>
              <a:cs typeface="B Nazanin" panose="00000400000000000000" pitchFamily="2" charset="-78"/>
            </a:endParaRPr>
          </a:p>
          <a:p>
            <a:pPr algn="r" rtl="1"/>
            <a:endParaRPr lang="en-US" sz="2000" dirty="0">
              <a:solidFill>
                <a:schemeClr val="tx1"/>
              </a:solidFill>
              <a:latin typeface="Times New Roman" panose="02020603050405020304" pitchFamily="18" charset="0"/>
              <a:cs typeface="B Nazanin" panose="00000400000000000000" pitchFamily="2" charset="-78"/>
            </a:endParaRPr>
          </a:p>
          <a:p>
            <a:pPr algn="r" rtl="1"/>
            <a:r>
              <a:rPr lang="fa-IR" sz="2000" dirty="0">
                <a:solidFill>
                  <a:schemeClr val="tx1"/>
                </a:solidFill>
                <a:latin typeface="Times New Roman" panose="02020603050405020304" pitchFamily="18" charset="0"/>
                <a:cs typeface="B Nazanin" panose="00000400000000000000" pitchFamily="2" charset="-78"/>
              </a:rPr>
              <a:t>6. </a:t>
            </a:r>
            <a:r>
              <a:rPr lang="ar-SA" sz="2000" dirty="0">
                <a:solidFill>
                  <a:schemeClr val="tx1"/>
                </a:solidFill>
                <a:latin typeface="Times New Roman" panose="02020603050405020304" pitchFamily="18" charset="0"/>
                <a:cs typeface="B Nazanin" panose="00000400000000000000" pitchFamily="2" charset="-78"/>
              </a:rPr>
              <a:t>رقيه نوري زاد</a:t>
            </a:r>
            <a:r>
              <a:rPr lang="fa-IR" sz="2000" dirty="0">
                <a:solidFill>
                  <a:schemeClr val="tx1"/>
                </a:solidFill>
                <a:latin typeface="Times New Roman" panose="02020603050405020304" pitchFamily="18" charset="0"/>
                <a:cs typeface="B Nazanin" panose="00000400000000000000" pitchFamily="2" charset="-78"/>
              </a:rPr>
              <a:t>ه، </a:t>
            </a:r>
            <a:r>
              <a:rPr lang="ar-SA" sz="2000" dirty="0">
                <a:solidFill>
                  <a:schemeClr val="tx1"/>
                </a:solidFill>
                <a:latin typeface="Times New Roman" panose="02020603050405020304" pitchFamily="18" charset="0"/>
                <a:cs typeface="B Nazanin" panose="00000400000000000000" pitchFamily="2" charset="-78"/>
              </a:rPr>
              <a:t>حقوق باروري و چالشهاي سقط القايي ايمن در ايران</a:t>
            </a:r>
            <a:r>
              <a:rPr lang="fa-IR" sz="2000" dirty="0">
                <a:solidFill>
                  <a:schemeClr val="tx1"/>
                </a:solidFill>
                <a:latin typeface="Times New Roman" panose="02020603050405020304" pitchFamily="18" charset="0"/>
                <a:cs typeface="B Nazanin" panose="00000400000000000000" pitchFamily="2" charset="-78"/>
              </a:rPr>
              <a:t>، </a:t>
            </a:r>
            <a:r>
              <a:rPr lang="ar-SA" sz="2000" dirty="0">
                <a:solidFill>
                  <a:schemeClr val="tx1"/>
                </a:solidFill>
                <a:latin typeface="Times New Roman" panose="02020603050405020304" pitchFamily="18" charset="0"/>
                <a:cs typeface="B Nazanin" panose="00000400000000000000" pitchFamily="2" charset="-78"/>
              </a:rPr>
              <a:t>فصلنامه حقوق پزشكي سال سوم، شماره يازدهم</a:t>
            </a:r>
            <a:endParaRPr lang="en-US" sz="2000" dirty="0">
              <a:solidFill>
                <a:schemeClr val="tx1"/>
              </a:solidFill>
              <a:latin typeface="Times New Roman" panose="02020603050405020304" pitchFamily="18" charset="0"/>
              <a:cs typeface="B Nazanin" panose="00000400000000000000" pitchFamily="2" charset="-78"/>
            </a:endParaRPr>
          </a:p>
          <a:p>
            <a:pPr algn="r" rtl="1"/>
            <a:endParaRPr lang="en-US" sz="2000" dirty="0">
              <a:solidFill>
                <a:schemeClr val="tx1"/>
              </a:solidFill>
              <a:latin typeface="Times New Roman" panose="02020603050405020304" pitchFamily="18" charset="0"/>
              <a:cs typeface="B Nazanin" panose="00000400000000000000" pitchFamily="2" charset="-78"/>
            </a:endParaRPr>
          </a:p>
          <a:p>
            <a:pPr lvl="0" algn="r" rtl="1"/>
            <a:endParaRPr lang="fa-IR" sz="2000" dirty="0">
              <a:solidFill>
                <a:schemeClr val="tx1"/>
              </a:solidFill>
              <a:latin typeface="Times New Roman" panose="02020603050405020304" pitchFamily="18" charset="0"/>
              <a:cs typeface="B Nazanin" panose="00000400000000000000" pitchFamily="2" charset="-78"/>
            </a:endParaRPr>
          </a:p>
          <a:p>
            <a:pPr lvl="0" algn="r" rtl="1"/>
            <a:endParaRPr lang="en-US"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479819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568" y="493669"/>
            <a:ext cx="9742864" cy="834503"/>
          </a:xfrm>
        </p:spPr>
        <p:txBody>
          <a:bodyPr>
            <a:normAutofit/>
          </a:bodyPr>
          <a:lstStyle/>
          <a:p>
            <a:pPr algn="r"/>
            <a:r>
              <a:rPr lang="fa-IR" dirty="0">
                <a:cs typeface="B Nazanin" panose="00000400000000000000" pitchFamily="2" charset="-78"/>
              </a:rPr>
              <a:t>منابع</a:t>
            </a:r>
            <a:endParaRPr lang="en-US" dirty="0">
              <a:cs typeface="B Nazanin" panose="00000400000000000000" pitchFamily="2" charset="-78"/>
            </a:endParaRPr>
          </a:p>
        </p:txBody>
      </p:sp>
      <p:sp>
        <p:nvSpPr>
          <p:cNvPr id="4" name="Title 1"/>
          <p:cNvSpPr txBox="1">
            <a:spLocks/>
          </p:cNvSpPr>
          <p:nvPr/>
        </p:nvSpPr>
        <p:spPr>
          <a:xfrm>
            <a:off x="1295403" y="1774783"/>
            <a:ext cx="9601196" cy="352666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endParaRPr lang="en-US" sz="2000" dirty="0">
              <a:solidFill>
                <a:schemeClr val="tx1"/>
              </a:solidFill>
              <a:latin typeface="Times New Roman" panose="02020603050405020304" pitchFamily="18" charset="0"/>
              <a:cs typeface="Times New Roman" panose="02020603050405020304" pitchFamily="18" charset="0"/>
            </a:endParaRPr>
          </a:p>
          <a:p>
            <a:pPr rtl="1"/>
            <a:endParaRPr lang="en-US" sz="2000" dirty="0">
              <a:solidFill>
                <a:schemeClr val="tx1"/>
              </a:solidFill>
              <a:latin typeface="Times New Roman" panose="02020603050405020304" pitchFamily="18" charset="0"/>
              <a:cs typeface="Times New Roman" panose="02020603050405020304" pitchFamily="18" charset="0"/>
            </a:endParaRPr>
          </a:p>
          <a:p>
            <a:pPr rtl="1"/>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3AFD44B-393C-4F47-8A16-D8A2F03F4E1B}"/>
              </a:ext>
            </a:extLst>
          </p:cNvPr>
          <p:cNvSpPr txBox="1"/>
          <p:nvPr/>
        </p:nvSpPr>
        <p:spPr>
          <a:xfrm>
            <a:off x="-109330" y="1297823"/>
            <a:ext cx="11304104" cy="5185779"/>
          </a:xfrm>
          <a:prstGeom prst="rect">
            <a:avLst/>
          </a:prstGeom>
          <a:noFill/>
        </p:spPr>
        <p:txBody>
          <a:bodyPr wrap="square">
            <a:spAutoFit/>
          </a:bodyPr>
          <a:lstStyle/>
          <a:p>
            <a:pPr marL="914377">
              <a:lnSpc>
                <a:spcPct val="115000"/>
              </a:lnSpc>
              <a:spcAft>
                <a:spcPts val="1000"/>
              </a:spcAft>
              <a:tabLst>
                <a:tab pos="1082648" algn="r"/>
              </a:tabLst>
            </a:pPr>
            <a:r>
              <a:rPr lang="en-US" sz="2000" dirty="0">
                <a:latin typeface="Calibri" panose="020F0502020204030204" pitchFamily="34" charset="0"/>
                <a:ea typeface="Calibri" panose="020F0502020204030204" pitchFamily="34" charset="0"/>
                <a:cs typeface="Arial" panose="020B0604020202020204" pitchFamily="34" charset="0"/>
              </a:rPr>
              <a:t> 1-WHO. Unsafe abortion: Global and regional estimates of the incidence of unsafe abortion and associated mortality in 2008, 6th edition. http://www.who.int/reproductivehealth/publications/ unsafe-abortion/ 9789241501118/e/index.html. Published 2011</a:t>
            </a:r>
          </a:p>
          <a:p>
            <a:pPr marL="914377">
              <a:lnSpc>
                <a:spcPct val="115000"/>
              </a:lnSpc>
              <a:spcAft>
                <a:spcPts val="1000"/>
              </a:spcAft>
              <a:tabLst>
                <a:tab pos="1082648" algn="r"/>
              </a:tabLst>
            </a:pPr>
            <a:r>
              <a:rPr lang="en-US" sz="2000" dirty="0">
                <a:latin typeface="Calibri" panose="020F0502020204030204" pitchFamily="34" charset="0"/>
                <a:ea typeface="Calibri" panose="020F0502020204030204" pitchFamily="34" charset="0"/>
                <a:cs typeface="Arial" panose="020B0604020202020204" pitchFamily="34" charset="0"/>
              </a:rPr>
              <a:t>2- </a:t>
            </a:r>
            <a:r>
              <a:rPr lang="en-US" sz="2000" dirty="0" err="1">
                <a:latin typeface="Calibri" panose="020F0502020204030204" pitchFamily="34" charset="0"/>
                <a:ea typeface="Calibri" panose="020F0502020204030204" pitchFamily="34" charset="0"/>
                <a:cs typeface="Arial" panose="020B0604020202020204" pitchFamily="34" charset="0"/>
              </a:rPr>
              <a:t>Ahman</a:t>
            </a:r>
            <a:r>
              <a:rPr lang="en-US" sz="2000" dirty="0">
                <a:latin typeface="Calibri" panose="020F0502020204030204" pitchFamily="34" charset="0"/>
                <a:ea typeface="Calibri" panose="020F0502020204030204" pitchFamily="34" charset="0"/>
                <a:cs typeface="Arial" panose="020B0604020202020204" pitchFamily="34" charset="0"/>
              </a:rPr>
              <a:t> E and Shah I, Unsafe </a:t>
            </a:r>
            <a:r>
              <a:rPr lang="en-US" sz="2000" dirty="0" err="1">
                <a:latin typeface="Calibri" panose="020F0502020204030204" pitchFamily="34" charset="0"/>
                <a:ea typeface="Calibri" panose="020F0502020204030204" pitchFamily="34" charset="0"/>
                <a:cs typeface="Arial" panose="020B0604020202020204" pitchFamily="34" charset="0"/>
              </a:rPr>
              <a:t>Abortin</a:t>
            </a:r>
            <a:r>
              <a:rPr lang="en-US" sz="2000" dirty="0">
                <a:latin typeface="Calibri" panose="020F0502020204030204" pitchFamily="34" charset="0"/>
                <a:ea typeface="Calibri" panose="020F0502020204030204" pitchFamily="34" charset="0"/>
                <a:cs typeface="Arial" panose="020B0604020202020204" pitchFamily="34" charset="0"/>
              </a:rPr>
              <a:t>: Global and regional estimates of the incidence of unsafe </a:t>
            </a:r>
            <a:r>
              <a:rPr lang="en-US" sz="2000" dirty="0" err="1">
                <a:latin typeface="Calibri" panose="020F0502020204030204" pitchFamily="34" charset="0"/>
                <a:ea typeface="Calibri" panose="020F0502020204030204" pitchFamily="34" charset="0"/>
                <a:cs typeface="Arial" panose="020B0604020202020204" pitchFamily="34" charset="0"/>
              </a:rPr>
              <a:t>abortin</a:t>
            </a:r>
            <a:r>
              <a:rPr lang="en-US" sz="2000" dirty="0">
                <a:latin typeface="Calibri" panose="020F0502020204030204" pitchFamily="34" charset="0"/>
                <a:ea typeface="Calibri" panose="020F0502020204030204" pitchFamily="34" charset="0"/>
                <a:cs typeface="Arial" panose="020B0604020202020204" pitchFamily="34" charset="0"/>
              </a:rPr>
              <a:t> and associated mortality in 2000, fourth ed., Geneva: World Health Organization; 2004</a:t>
            </a:r>
          </a:p>
          <a:p>
            <a:pPr marL="914377">
              <a:lnSpc>
                <a:spcPct val="115000"/>
              </a:lnSpc>
              <a:spcAft>
                <a:spcPts val="1000"/>
              </a:spcAft>
              <a:tabLst>
                <a:tab pos="1082648" algn="r"/>
              </a:tabLst>
            </a:pPr>
            <a:r>
              <a:rPr lang="en-US" sz="2000" dirty="0">
                <a:latin typeface="Calibri" panose="020F0502020204030204" pitchFamily="34" charset="0"/>
                <a:ea typeface="Calibri" panose="020F0502020204030204" pitchFamily="34" charset="0"/>
                <a:cs typeface="Arial" panose="020B0604020202020204" pitchFamily="34" charset="0"/>
              </a:rPr>
              <a:t>3- </a:t>
            </a:r>
            <a:r>
              <a:rPr lang="en-US" sz="2000" dirty="0">
                <a:latin typeface="Calibri" panose="020F0502020204030204" pitchFamily="34" charset="0"/>
                <a:ea typeface="Calibri" panose="020F0502020204030204" pitchFamily="34" charset="0"/>
                <a:cs typeface="B Nazanin" panose="00000400000000000000" pitchFamily="2" charset="-78"/>
              </a:rPr>
              <a:t>Fawad A, Naz H, Khan KH, Nisa A. Septic Induced Abortions. J Ayub med </a:t>
            </a:r>
            <a:r>
              <a:rPr lang="en-US" sz="2000" dirty="0" err="1">
                <a:latin typeface="Calibri" panose="020F0502020204030204" pitchFamily="34" charset="0"/>
                <a:ea typeface="Calibri" panose="020F0502020204030204" pitchFamily="34" charset="0"/>
                <a:cs typeface="B Nazanin" panose="00000400000000000000" pitchFamily="2" charset="-78"/>
              </a:rPr>
              <a:t>coll</a:t>
            </a:r>
            <a:r>
              <a:rPr lang="en-US" sz="2000" dirty="0">
                <a:latin typeface="Calibri" panose="020F0502020204030204" pitchFamily="34" charset="0"/>
                <a:ea typeface="Calibri" panose="020F0502020204030204" pitchFamily="34" charset="0"/>
                <a:cs typeface="B Nazanin" panose="00000400000000000000" pitchFamily="2" charset="-78"/>
              </a:rPr>
              <a:t> </a:t>
            </a:r>
            <a:r>
              <a:rPr lang="en-US" sz="2000" dirty="0" err="1">
                <a:latin typeface="Calibri" panose="020F0502020204030204" pitchFamily="34" charset="0"/>
                <a:ea typeface="Calibri" panose="020F0502020204030204" pitchFamily="34" charset="0"/>
                <a:cs typeface="B Nazanin" panose="00000400000000000000" pitchFamily="2" charset="-78"/>
              </a:rPr>
              <a:t>Abootabad</a:t>
            </a:r>
            <a:r>
              <a:rPr lang="en-US" sz="2000" dirty="0">
                <a:latin typeface="Calibri" panose="020F0502020204030204" pitchFamily="34" charset="0"/>
                <a:ea typeface="Calibri" panose="020F0502020204030204" pitchFamily="34" charset="0"/>
                <a:cs typeface="B Nazanin" panose="00000400000000000000" pitchFamily="2" charset="-78"/>
              </a:rPr>
              <a:t> Dec 2008. 20 (4): 145-8</a:t>
            </a:r>
            <a:r>
              <a:rPr lang="en-US" sz="2000" dirty="0">
                <a:latin typeface="Calibri" panose="020F0502020204030204" pitchFamily="34" charset="0"/>
                <a:ea typeface="Calibri" panose="020F0502020204030204" pitchFamily="34" charset="0"/>
                <a:cs typeface="Arial" panose="020B0604020202020204" pitchFamily="34" charset="0"/>
              </a:rPr>
              <a:t>\</a:t>
            </a:r>
          </a:p>
          <a:p>
            <a:pPr marL="914377">
              <a:lnSpc>
                <a:spcPct val="115000"/>
              </a:lnSpc>
              <a:spcAft>
                <a:spcPts val="1000"/>
              </a:spcAft>
              <a:tabLst>
                <a:tab pos="1082648" algn="r"/>
              </a:tabLst>
            </a:pPr>
            <a:r>
              <a:rPr lang="en-US" sz="2000" dirty="0">
                <a:latin typeface="Calibri" panose="020F0502020204030204" pitchFamily="34" charset="0"/>
                <a:ea typeface="Calibri" panose="020F0502020204030204" pitchFamily="34" charset="0"/>
                <a:cs typeface="Arial" panose="020B0604020202020204" pitchFamily="34" charset="0"/>
              </a:rPr>
              <a:t>4- </a:t>
            </a:r>
            <a:r>
              <a:rPr lang="en-US" sz="2000" dirty="0" err="1">
                <a:latin typeface="Calibri" panose="020F0502020204030204" pitchFamily="34" charset="0"/>
                <a:ea typeface="Calibri" panose="020F0502020204030204" pitchFamily="34" charset="0"/>
                <a:cs typeface="B Nazanin" panose="00000400000000000000" pitchFamily="2" charset="-78"/>
              </a:rPr>
              <a:t>Majlessi</a:t>
            </a:r>
            <a:r>
              <a:rPr lang="en-US" sz="2000" dirty="0">
                <a:latin typeface="Calibri" panose="020F0502020204030204" pitchFamily="34" charset="0"/>
                <a:ea typeface="Calibri" panose="020F0502020204030204" pitchFamily="34" charset="0"/>
                <a:cs typeface="B Nazanin" panose="00000400000000000000" pitchFamily="2" charset="-78"/>
              </a:rPr>
              <a:t> F, </a:t>
            </a:r>
            <a:r>
              <a:rPr lang="en-US" sz="2000" dirty="0" err="1">
                <a:latin typeface="Calibri" panose="020F0502020204030204" pitchFamily="34" charset="0"/>
                <a:ea typeface="Calibri" panose="020F0502020204030204" pitchFamily="34" charset="0"/>
                <a:cs typeface="B Nazanin" panose="00000400000000000000" pitchFamily="2" charset="-78"/>
              </a:rPr>
              <a:t>Forooshani</a:t>
            </a:r>
            <a:r>
              <a:rPr lang="en-US" sz="2000" dirty="0">
                <a:latin typeface="Calibri" panose="020F0502020204030204" pitchFamily="34" charset="0"/>
                <a:ea typeface="Calibri" panose="020F0502020204030204" pitchFamily="34" charset="0"/>
                <a:cs typeface="B Nazanin" panose="00000400000000000000" pitchFamily="2" charset="-78"/>
              </a:rPr>
              <a:t> AR, </a:t>
            </a:r>
            <a:r>
              <a:rPr lang="en-US" sz="2000" dirty="0" err="1">
                <a:latin typeface="Calibri" panose="020F0502020204030204" pitchFamily="34" charset="0"/>
                <a:ea typeface="Calibri" panose="020F0502020204030204" pitchFamily="34" charset="0"/>
                <a:cs typeface="B Nazanin" panose="00000400000000000000" pitchFamily="2" charset="-78"/>
              </a:rPr>
              <a:t>Shariat</a:t>
            </a:r>
            <a:r>
              <a:rPr lang="en-US" sz="2000" dirty="0">
                <a:latin typeface="Calibri" panose="020F0502020204030204" pitchFamily="34" charset="0"/>
                <a:ea typeface="Calibri" panose="020F0502020204030204" pitchFamily="34" charset="0"/>
                <a:cs typeface="B Nazanin" panose="00000400000000000000" pitchFamily="2" charset="-78"/>
              </a:rPr>
              <a:t> M. prevalence of Induced abortion and associated complications in women attending hospitals in Isfahan. East </a:t>
            </a:r>
            <a:r>
              <a:rPr lang="en-US" sz="2000" dirty="0" err="1">
                <a:latin typeface="Calibri" panose="020F0502020204030204" pitchFamily="34" charset="0"/>
                <a:ea typeface="Calibri" panose="020F0502020204030204" pitchFamily="34" charset="0"/>
                <a:cs typeface="B Nazanin" panose="00000400000000000000" pitchFamily="2" charset="-78"/>
              </a:rPr>
              <a:t>Mediterr</a:t>
            </a:r>
            <a:r>
              <a:rPr lang="en-US" sz="2000" dirty="0">
                <a:latin typeface="Calibri" panose="020F0502020204030204" pitchFamily="34" charset="0"/>
                <a:ea typeface="Calibri" panose="020F0502020204030204" pitchFamily="34" charset="0"/>
                <a:cs typeface="B Nazanin" panose="00000400000000000000" pitchFamily="2" charset="-78"/>
              </a:rPr>
              <a:t> Health J. 2008 Jan-Feb; 14(1):103-9</a:t>
            </a:r>
            <a:endParaRPr lang="en-US" sz="2000" dirty="0">
              <a:latin typeface="Calibri" panose="020F0502020204030204" pitchFamily="34" charset="0"/>
              <a:ea typeface="Calibri" panose="020F0502020204030204" pitchFamily="34" charset="0"/>
              <a:cs typeface="Arial" panose="020B0604020202020204" pitchFamily="34" charset="0"/>
            </a:endParaRPr>
          </a:p>
          <a:p>
            <a:pPr marL="914377">
              <a:lnSpc>
                <a:spcPct val="115000"/>
              </a:lnSpc>
              <a:spcAft>
                <a:spcPts val="1000"/>
              </a:spcAft>
              <a:tabLst>
                <a:tab pos="1082648" algn="r"/>
              </a:tabLst>
            </a:pPr>
            <a:r>
              <a:rPr lang="en-US" sz="2000" dirty="0">
                <a:latin typeface="Calibri" panose="020F0502020204030204" pitchFamily="34" charset="0"/>
                <a:ea typeface="Calibri" panose="020F0502020204030204" pitchFamily="34" charset="0"/>
                <a:cs typeface="Arial" panose="020B0604020202020204" pitchFamily="34" charset="0"/>
              </a:rPr>
              <a:t>5- </a:t>
            </a:r>
            <a:r>
              <a:rPr lang="en-US" sz="2000" dirty="0">
                <a:latin typeface="Calibri" panose="020F0502020204030204" pitchFamily="34" charset="0"/>
                <a:ea typeface="Calibri" panose="020F0502020204030204" pitchFamily="34" charset="0"/>
                <a:cs typeface="B Nazanin" panose="00000400000000000000" pitchFamily="2" charset="-78"/>
              </a:rPr>
              <a:t>Say L, Chou D, Gemmill A et al. Global causes of maternal death: a WHO systematic analysis. Lancet Glob Health </a:t>
            </a:r>
            <a:r>
              <a:rPr lang="en-US" sz="2000" b="1" dirty="0">
                <a:latin typeface="Calibri" panose="020F0502020204030204" pitchFamily="34" charset="0"/>
                <a:ea typeface="Calibri" panose="020F0502020204030204" pitchFamily="34" charset="0"/>
                <a:cs typeface="B Nazanin" panose="00000400000000000000" pitchFamily="2" charset="-78"/>
              </a:rPr>
              <a:t>2014</a:t>
            </a:r>
            <a:r>
              <a:rPr lang="en-US" sz="2000" dirty="0">
                <a:latin typeface="Calibri" panose="020F0502020204030204" pitchFamily="34" charset="0"/>
                <a:ea typeface="Calibri" panose="020F0502020204030204" pitchFamily="34" charset="0"/>
                <a:cs typeface="B Nazanin" panose="00000400000000000000" pitchFamily="2" charset="-78"/>
              </a:rPr>
              <a:t>;2:e323–33. 10.1016/S2214-109X(14)70227-X [</a:t>
            </a:r>
            <a:r>
              <a:rPr lang="en-US" sz="2000" u="sng" dirty="0">
                <a:latin typeface="Calibri" panose="020F0502020204030204" pitchFamily="34" charset="0"/>
                <a:ea typeface="Calibri" panose="020F0502020204030204" pitchFamily="34" charset="0"/>
                <a:cs typeface="B Nazanin" panose="00000400000000000000" pitchFamily="2" charset="-78"/>
                <a:hlinkClick r:id="rId2">
                  <a:extLst>
                    <a:ext uri="{A12FA001-AC4F-418D-AE19-62706E023703}">
                      <ahyp:hlinkClr xmlns:ahyp="http://schemas.microsoft.com/office/drawing/2018/hyperlinkcolor" xmlns="" val="tx"/>
                    </a:ext>
                  </a:extLst>
                </a:hlinkClick>
              </a:rPr>
              <a:t>PubMed</a:t>
            </a:r>
            <a:r>
              <a:rPr lang="en-US" sz="2000" dirty="0">
                <a:latin typeface="Calibri" panose="020F0502020204030204" pitchFamily="34" charset="0"/>
                <a:ea typeface="Calibri" panose="020F0502020204030204" pitchFamily="34" charset="0"/>
                <a:cs typeface="B Nazanin" panose="00000400000000000000" pitchFamily="2" charset="-78"/>
              </a:rPr>
              <a:t>] [</a:t>
            </a:r>
            <a:r>
              <a:rPr lang="en-US" sz="2000" u="sng" dirty="0" err="1">
                <a:latin typeface="Calibri" panose="020F0502020204030204" pitchFamily="34" charset="0"/>
                <a:ea typeface="Calibri" panose="020F0502020204030204" pitchFamily="34" charset="0"/>
                <a:cs typeface="B Nazanin" panose="00000400000000000000" pitchFamily="2" charset="-78"/>
                <a:hlinkClick r:id="rId3">
                  <a:extLst>
                    <a:ext uri="{A12FA001-AC4F-418D-AE19-62706E023703}">
                      <ahyp:hlinkClr xmlns:ahyp="http://schemas.microsoft.com/office/drawing/2018/hyperlinkcolor" xmlns="" val="tx"/>
                    </a:ext>
                  </a:extLst>
                </a:hlinkClick>
              </a:rPr>
              <a:t>CrossRef</a:t>
            </a:r>
            <a:r>
              <a:rPr lang="en-US" sz="2000" dirty="0">
                <a:latin typeface="Calibri" panose="020F0502020204030204" pitchFamily="34" charset="0"/>
                <a:ea typeface="Calibri" panose="020F0502020204030204" pitchFamily="34" charset="0"/>
                <a:cs typeface="B Nazanin" panose="00000400000000000000" pitchFamily="2" charset="-78"/>
              </a:rPr>
              <a:t>] [</a:t>
            </a:r>
            <a:r>
              <a:rPr lang="en-US" sz="2000" u="sng" dirty="0">
                <a:latin typeface="Calibri" panose="020F0502020204030204" pitchFamily="34" charset="0"/>
                <a:ea typeface="Calibri" panose="020F0502020204030204" pitchFamily="34" charset="0"/>
                <a:cs typeface="B Nazanin" panose="00000400000000000000" pitchFamily="2" charset="-78"/>
                <a:hlinkClick r:id="rId4">
                  <a:extLst>
                    <a:ext uri="{A12FA001-AC4F-418D-AE19-62706E023703}">
                      <ahyp:hlinkClr xmlns:ahyp="http://schemas.microsoft.com/office/drawing/2018/hyperlinkcolor" xmlns="" val="tx"/>
                    </a:ext>
                  </a:extLst>
                </a:hlinkClick>
              </a:rPr>
              <a:t>Google Scholar</a:t>
            </a:r>
            <a:r>
              <a:rPr lang="en-US" sz="2000" dirty="0">
                <a:latin typeface="Calibri" panose="020F0502020204030204" pitchFamily="34" charset="0"/>
                <a:ea typeface="Calibri" panose="020F0502020204030204" pitchFamily="34" charset="0"/>
                <a:cs typeface="B Nazanin" panose="00000400000000000000" pitchFamily="2" charset="-78"/>
              </a:rPr>
              <a:t>]</a:t>
            </a:r>
          </a:p>
        </p:txBody>
      </p:sp>
    </p:spTree>
    <p:extLst>
      <p:ext uri="{BB962C8B-B14F-4D97-AF65-F5344CB8AC3E}">
        <p14:creationId xmlns:p14="http://schemas.microsoft.com/office/powerpoint/2010/main" val="3227451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735" y="272194"/>
            <a:ext cx="9742864" cy="834503"/>
          </a:xfrm>
        </p:spPr>
        <p:txBody>
          <a:bodyPr>
            <a:normAutofit/>
          </a:bodyPr>
          <a:lstStyle/>
          <a:p>
            <a:pPr algn="r"/>
            <a:r>
              <a:rPr lang="fa-IR" dirty="0">
                <a:cs typeface="B Nazanin" panose="00000400000000000000" pitchFamily="2" charset="-78"/>
              </a:rPr>
              <a:t>منابع</a:t>
            </a:r>
            <a:endParaRPr lang="en-US" dirty="0">
              <a:cs typeface="B Nazanin" panose="00000400000000000000" pitchFamily="2" charset="-78"/>
            </a:endParaRPr>
          </a:p>
        </p:txBody>
      </p:sp>
      <p:sp>
        <p:nvSpPr>
          <p:cNvPr id="4" name="Title 1"/>
          <p:cNvSpPr txBox="1">
            <a:spLocks/>
          </p:cNvSpPr>
          <p:nvPr/>
        </p:nvSpPr>
        <p:spPr>
          <a:xfrm>
            <a:off x="1295403" y="1774783"/>
            <a:ext cx="9601196" cy="352666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endParaRPr lang="en-US" sz="2000" dirty="0">
              <a:solidFill>
                <a:schemeClr val="tx1"/>
              </a:solidFill>
              <a:latin typeface="Times New Roman" panose="02020603050405020304" pitchFamily="18" charset="0"/>
              <a:cs typeface="Times New Roman" panose="02020603050405020304" pitchFamily="18" charset="0"/>
            </a:endParaRPr>
          </a:p>
          <a:p>
            <a:pPr rtl="1"/>
            <a:endParaRPr lang="en-US" sz="2000" dirty="0">
              <a:solidFill>
                <a:schemeClr val="tx1"/>
              </a:solidFill>
              <a:latin typeface="Times New Roman" panose="02020603050405020304" pitchFamily="18" charset="0"/>
              <a:cs typeface="Times New Roman" panose="02020603050405020304" pitchFamily="18" charset="0"/>
            </a:endParaRPr>
          </a:p>
          <a:p>
            <a:pPr rtl="1"/>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3AFD44B-393C-4F47-8A16-D8A2F03F4E1B}"/>
              </a:ext>
            </a:extLst>
          </p:cNvPr>
          <p:cNvSpPr txBox="1"/>
          <p:nvPr/>
        </p:nvSpPr>
        <p:spPr>
          <a:xfrm>
            <a:off x="609599" y="1106696"/>
            <a:ext cx="10412899" cy="5863144"/>
          </a:xfrm>
          <a:prstGeom prst="rect">
            <a:avLst/>
          </a:prstGeom>
          <a:noFill/>
        </p:spPr>
        <p:txBody>
          <a:bodyPr wrap="square">
            <a:spAutoFit/>
          </a:bodyPr>
          <a:lstStyle/>
          <a:p>
            <a:pPr>
              <a:lnSpc>
                <a:spcPct val="115000"/>
              </a:lnSpc>
              <a:spcAft>
                <a:spcPts val="1000"/>
              </a:spcAft>
            </a:pPr>
            <a:r>
              <a:rPr lang="en-US" sz="2000" dirty="0">
                <a:latin typeface="Calibri" panose="020F0502020204030204" pitchFamily="34" charset="0"/>
                <a:ea typeface="Calibri" panose="020F0502020204030204" pitchFamily="34" charset="0"/>
                <a:cs typeface="B Nazanin" panose="00000400000000000000" pitchFamily="2" charset="-78"/>
              </a:rPr>
              <a:t>6- Singh S, Maddow-</a:t>
            </a:r>
            <a:r>
              <a:rPr lang="en-US" sz="2000" dirty="0" err="1">
                <a:latin typeface="Calibri" panose="020F0502020204030204" pitchFamily="34" charset="0"/>
                <a:ea typeface="Calibri" panose="020F0502020204030204" pitchFamily="34" charset="0"/>
                <a:cs typeface="B Nazanin" panose="00000400000000000000" pitchFamily="2" charset="-78"/>
              </a:rPr>
              <a:t>Zimet</a:t>
            </a:r>
            <a:r>
              <a:rPr lang="en-US" sz="2000" dirty="0">
                <a:latin typeface="Calibri" panose="020F0502020204030204" pitchFamily="34" charset="0"/>
                <a:ea typeface="Calibri" panose="020F0502020204030204" pitchFamily="34" charset="0"/>
                <a:cs typeface="B Nazanin" panose="00000400000000000000" pitchFamily="2" charset="-78"/>
              </a:rPr>
              <a:t> I. Facility-based treatment for medical complications resulting from unsafe pregnancy termination in the developing world, 2012: a review of evidence from 26 countries. BJOG 2016;123:1489–98. 10.1111/1471-0528.13552 [</a:t>
            </a:r>
            <a:r>
              <a:rPr lang="en-US" sz="2000" u="sng" dirty="0">
                <a:latin typeface="Calibri" panose="020F0502020204030204" pitchFamily="34" charset="0"/>
                <a:ea typeface="Calibri" panose="020F0502020204030204" pitchFamily="34" charset="0"/>
                <a:cs typeface="B Nazanin" panose="00000400000000000000" pitchFamily="2" charset="-78"/>
                <a:hlinkClick r:id="rId2">
                  <a:extLst>
                    <a:ext uri="{A12FA001-AC4F-418D-AE19-62706E023703}">
                      <ahyp:hlinkClr xmlns:ahyp="http://schemas.microsoft.com/office/drawing/2018/hyperlinkcolor" xmlns="" val="tx"/>
                    </a:ext>
                  </a:extLst>
                </a:hlinkClick>
              </a:rPr>
              <a:t>PMC free article</a:t>
            </a:r>
            <a:r>
              <a:rPr lang="en-US" sz="2000" dirty="0">
                <a:latin typeface="Calibri" panose="020F0502020204030204" pitchFamily="34" charset="0"/>
                <a:ea typeface="Calibri" panose="020F0502020204030204" pitchFamily="34" charset="0"/>
                <a:cs typeface="B Nazanin" panose="00000400000000000000" pitchFamily="2" charset="-78"/>
              </a:rPr>
              <a:t>] [</a:t>
            </a:r>
            <a:r>
              <a:rPr lang="en-US" sz="2000" u="sng" dirty="0">
                <a:latin typeface="Calibri" panose="020F0502020204030204" pitchFamily="34" charset="0"/>
                <a:ea typeface="Calibri" panose="020F0502020204030204" pitchFamily="34" charset="0"/>
                <a:cs typeface="B Nazanin" panose="00000400000000000000" pitchFamily="2" charset="-78"/>
                <a:hlinkClick r:id="rId3">
                  <a:extLst>
                    <a:ext uri="{A12FA001-AC4F-418D-AE19-62706E023703}">
                      <ahyp:hlinkClr xmlns:ahyp="http://schemas.microsoft.com/office/drawing/2018/hyperlinkcolor" xmlns="" val="tx"/>
                    </a:ext>
                  </a:extLst>
                </a:hlinkClick>
              </a:rPr>
              <a:t>PubMed</a:t>
            </a:r>
            <a:r>
              <a:rPr lang="en-US" sz="2000" dirty="0">
                <a:latin typeface="Calibri" panose="020F0502020204030204" pitchFamily="34" charset="0"/>
                <a:ea typeface="Calibri" panose="020F0502020204030204" pitchFamily="34" charset="0"/>
                <a:cs typeface="B Nazanin" panose="00000400000000000000" pitchFamily="2" charset="-78"/>
              </a:rPr>
              <a:t>] [</a:t>
            </a:r>
            <a:r>
              <a:rPr lang="en-US" sz="2000" u="sng" dirty="0" err="1">
                <a:latin typeface="Calibri" panose="020F0502020204030204" pitchFamily="34" charset="0"/>
                <a:ea typeface="Calibri" panose="020F0502020204030204" pitchFamily="34" charset="0"/>
                <a:cs typeface="B Nazanin" panose="00000400000000000000" pitchFamily="2" charset="-78"/>
                <a:hlinkClick r:id="rId4">
                  <a:extLst>
                    <a:ext uri="{A12FA001-AC4F-418D-AE19-62706E023703}">
                      <ahyp:hlinkClr xmlns:ahyp="http://schemas.microsoft.com/office/drawing/2018/hyperlinkcolor" xmlns="" val="tx"/>
                    </a:ext>
                  </a:extLst>
                </a:hlinkClick>
              </a:rPr>
              <a:t>CrossRef</a:t>
            </a:r>
            <a:r>
              <a:rPr lang="en-US" sz="2000" dirty="0">
                <a:latin typeface="Calibri" panose="020F0502020204030204" pitchFamily="34" charset="0"/>
                <a:ea typeface="Calibri" panose="020F0502020204030204" pitchFamily="34" charset="0"/>
                <a:cs typeface="B Nazanin" panose="00000400000000000000" pitchFamily="2" charset="-78"/>
              </a:rPr>
              <a:t>] [</a:t>
            </a:r>
            <a:r>
              <a:rPr lang="en-US" sz="2000" u="sng" dirty="0">
                <a:latin typeface="Calibri" panose="020F0502020204030204" pitchFamily="34" charset="0"/>
                <a:ea typeface="Calibri" panose="020F0502020204030204" pitchFamily="34" charset="0"/>
                <a:cs typeface="B Nazanin" panose="00000400000000000000" pitchFamily="2" charset="-78"/>
                <a:hlinkClick r:id="rId5">
                  <a:extLst>
                    <a:ext uri="{A12FA001-AC4F-418D-AE19-62706E023703}">
                      <ahyp:hlinkClr xmlns:ahyp="http://schemas.microsoft.com/office/drawing/2018/hyperlinkcolor" xmlns="" val="tx"/>
                    </a:ext>
                  </a:extLst>
                </a:hlinkClick>
              </a:rPr>
              <a:t>Google Scholar</a:t>
            </a:r>
            <a:r>
              <a:rPr lang="en-US" sz="2000" dirty="0">
                <a:latin typeface="Calibri" panose="020F0502020204030204" pitchFamily="34" charset="0"/>
                <a:ea typeface="Calibri" panose="020F0502020204030204" pitchFamily="34" charset="0"/>
                <a:cs typeface="B Nazanin" panose="00000400000000000000" pitchFamily="2" charset="-78"/>
              </a:rPr>
              <a:t>]</a:t>
            </a:r>
          </a:p>
          <a:p>
            <a:pPr>
              <a:lnSpc>
                <a:spcPct val="115000"/>
              </a:lnSpc>
              <a:spcAft>
                <a:spcPts val="1000"/>
              </a:spcAft>
            </a:pPr>
            <a:r>
              <a:rPr lang="en-US" sz="2000" dirty="0">
                <a:latin typeface="Calibri" panose="020F0502020204030204" pitchFamily="34" charset="0"/>
                <a:ea typeface="Calibri" panose="020F0502020204030204" pitchFamily="34" charset="0"/>
                <a:cs typeface="B Nazanin" panose="00000400000000000000" pitchFamily="2" charset="-78"/>
              </a:rPr>
              <a:t>7- Gilda </a:t>
            </a:r>
            <a:r>
              <a:rPr lang="en-US" sz="2000" dirty="0" err="1">
                <a:latin typeface="Calibri" panose="020F0502020204030204" pitchFamily="34" charset="0"/>
                <a:ea typeface="Calibri" panose="020F0502020204030204" pitchFamily="34" charset="0"/>
                <a:cs typeface="B Nazanin" panose="00000400000000000000" pitchFamily="2" charset="-78"/>
              </a:rPr>
              <a:t>Sedgh</a:t>
            </a:r>
            <a:r>
              <a:rPr lang="en-US" sz="2000" dirty="0">
                <a:latin typeface="Calibri" panose="020F0502020204030204" pitchFamily="34" charset="0"/>
                <a:ea typeface="Calibri" panose="020F0502020204030204" pitchFamily="34" charset="0"/>
                <a:cs typeface="B Nazanin" panose="00000400000000000000" pitchFamily="2" charset="-78"/>
              </a:rPr>
              <a:t>, Susheela Singh, Iqbal H Shah, Elisabeth </a:t>
            </a:r>
            <a:r>
              <a:rPr lang="en-US" sz="2000" dirty="0" err="1">
                <a:latin typeface="Calibri" panose="020F0502020204030204" pitchFamily="34" charset="0"/>
                <a:ea typeface="Calibri" panose="020F0502020204030204" pitchFamily="34" charset="0"/>
                <a:cs typeface="B Nazanin" panose="00000400000000000000" pitchFamily="2" charset="-78"/>
              </a:rPr>
              <a:t>Åhman</a:t>
            </a:r>
            <a:r>
              <a:rPr lang="en-US" sz="2000" dirty="0">
                <a:latin typeface="Calibri" panose="020F0502020204030204" pitchFamily="34" charset="0"/>
                <a:ea typeface="Calibri" panose="020F0502020204030204" pitchFamily="34" charset="0"/>
                <a:cs typeface="B Nazanin" panose="00000400000000000000" pitchFamily="2" charset="-78"/>
              </a:rPr>
              <a:t>, Stanley K Henshaw, </a:t>
            </a:r>
            <a:r>
              <a:rPr lang="en-US" sz="2000" dirty="0" err="1">
                <a:latin typeface="Calibri" panose="020F0502020204030204" pitchFamily="34" charset="0"/>
                <a:ea typeface="Calibri" panose="020F0502020204030204" pitchFamily="34" charset="0"/>
                <a:cs typeface="B Nazanin" panose="00000400000000000000" pitchFamily="2" charset="-78"/>
              </a:rPr>
              <a:t>Akinrinola</a:t>
            </a:r>
            <a:r>
              <a:rPr lang="en-US" sz="2000" dirty="0">
                <a:latin typeface="Calibri" panose="020F0502020204030204" pitchFamily="34" charset="0"/>
                <a:ea typeface="Calibri" panose="020F0502020204030204" pitchFamily="34" charset="0"/>
                <a:cs typeface="B Nazanin" panose="00000400000000000000" pitchFamily="2" charset="-78"/>
              </a:rPr>
              <a:t> Bankole. Induced abortion: incidence and trends worldwide from 1995 to 2008, Lancet 2012; 379: 625–32 Published Online January 19, 2012 DOI:10.1016/S0140-6736(11)61786-8 See Comment page 594</a:t>
            </a:r>
          </a:p>
          <a:p>
            <a:pPr>
              <a:lnSpc>
                <a:spcPct val="115000"/>
              </a:lnSpc>
              <a:spcAft>
                <a:spcPts val="1000"/>
              </a:spcAft>
            </a:pPr>
            <a:r>
              <a:rPr lang="en-US" sz="2000" dirty="0">
                <a:latin typeface="Calibri" panose="020F0502020204030204" pitchFamily="34" charset="0"/>
                <a:ea typeface="Calibri" panose="020F0502020204030204" pitchFamily="34" charset="0"/>
                <a:cs typeface="B Nazanin" panose="00000400000000000000" pitchFamily="2" charset="-78"/>
              </a:rPr>
              <a:t>8- </a:t>
            </a:r>
            <a:r>
              <a:rPr lang="en-US" sz="2000" dirty="0">
                <a:latin typeface="ScalaLancetPro-Bold"/>
                <a:ea typeface="Calibri" panose="020F0502020204030204" pitchFamily="34" charset="0"/>
                <a:cs typeface="B Nazanin" panose="00000400000000000000" pitchFamily="2" charset="-78"/>
              </a:rPr>
              <a:t>J Natl Cancer Inst. 1994 Nov 2;86(21):1584-92</a:t>
            </a:r>
            <a:r>
              <a:rPr lang="ar-SA" sz="2000" dirty="0">
                <a:latin typeface="ScalaLancetPro-Bold"/>
                <a:ea typeface="Calibri" panose="020F0502020204030204" pitchFamily="34" charset="0"/>
                <a:cs typeface="B Nazanin" panose="00000400000000000000" pitchFamily="2" charset="-78"/>
              </a:rPr>
              <a:t>.</a:t>
            </a:r>
            <a:r>
              <a:rPr lang="en-US" sz="2000" dirty="0">
                <a:latin typeface="ScalaLancetPro-Bold"/>
                <a:ea typeface="Calibri" panose="020F0502020204030204" pitchFamily="34" charset="0"/>
                <a:cs typeface="B Nazanin" panose="00000400000000000000" pitchFamily="2" charset="-78"/>
              </a:rPr>
              <a:t>Risk of breast cancer among young women: relationship to induced abortion</a:t>
            </a:r>
            <a:r>
              <a:rPr lang="ar-SA" sz="2000" dirty="0">
                <a:latin typeface="ScalaLancetPro-Bold"/>
                <a:ea typeface="Calibri" panose="020F0502020204030204" pitchFamily="34" charset="0"/>
                <a:cs typeface="B Nazanin" panose="00000400000000000000" pitchFamily="2" charset="-78"/>
              </a:rPr>
              <a:t>.</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ScalaLancetPro-Bold"/>
                <a:ea typeface="Calibri" panose="020F0502020204030204" pitchFamily="34" charset="0"/>
                <a:cs typeface="B Nazanin" panose="00000400000000000000" pitchFamily="2" charset="-78"/>
              </a:rPr>
              <a:t>Daling</a:t>
            </a:r>
            <a:r>
              <a:rPr lang="en-US" sz="2000" dirty="0">
                <a:latin typeface="ScalaLancetPro-Bold"/>
                <a:ea typeface="Calibri" panose="020F0502020204030204" pitchFamily="34" charset="0"/>
                <a:cs typeface="B Nazanin" panose="00000400000000000000" pitchFamily="2" charset="-78"/>
              </a:rPr>
              <a:t> JR1, Malone KE, Voigt LF, White E, Weiss NS</a:t>
            </a:r>
            <a:endParaRPr lang="en-US" sz="2000" dirty="0">
              <a:latin typeface="Calibri" panose="020F0502020204030204" pitchFamily="34" charset="0"/>
              <a:ea typeface="Calibri" panose="020F0502020204030204" pitchFamily="34" charset="0"/>
              <a:cs typeface="B Nazanin" panose="00000400000000000000" pitchFamily="2" charset="-78"/>
            </a:endParaRPr>
          </a:p>
          <a:p>
            <a:r>
              <a:rPr lang="en-US" sz="2000" dirty="0">
                <a:latin typeface="Calibri" panose="020F0502020204030204" pitchFamily="34" charset="0"/>
                <a:ea typeface="Calibri" panose="020F0502020204030204" pitchFamily="34" charset="0"/>
                <a:cs typeface="B Nazanin" panose="00000400000000000000" pitchFamily="2" charset="-78"/>
              </a:rPr>
              <a:t>9- UNICEF. The progress of nations.1996</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en-US" sz="2000" dirty="0">
                <a:latin typeface="Calibri" panose="020F0502020204030204" pitchFamily="34" charset="0"/>
                <a:ea typeface="Calibri" panose="020F0502020204030204" pitchFamily="34" charset="0"/>
                <a:cs typeface="Arial" panose="020B0604020202020204" pitchFamily="34" charset="0"/>
              </a:rPr>
              <a:t>10- </a:t>
            </a:r>
            <a:r>
              <a:rPr lang="en-US" sz="2000" dirty="0">
                <a:latin typeface="Calibri" panose="020F0502020204030204" pitchFamily="34" charset="0"/>
                <a:ea typeface="Calibri" panose="020F0502020204030204" pitchFamily="34" charset="0"/>
                <a:cs typeface="B Nazanin" panose="00000400000000000000" pitchFamily="2" charset="-78"/>
              </a:rPr>
              <a:t>B Knight. Forensic Pathology.2th Edition. Arnold publication.1996;ch.19;p:428-433</a:t>
            </a:r>
            <a:r>
              <a:rPr lang="fa-IR" sz="2000" dirty="0">
                <a:latin typeface="Calibri" panose="020F0502020204030204" pitchFamily="34" charset="0"/>
                <a:ea typeface="Calibri" panose="020F0502020204030204" pitchFamily="34" charset="0"/>
                <a:cs typeface="B Nazanin" panose="000004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en-US" sz="2000" dirty="0">
                <a:latin typeface="Calibri" panose="020F0502020204030204" pitchFamily="34" charset="0"/>
                <a:ea typeface="Calibri" panose="020F0502020204030204" pitchFamily="34" charset="0"/>
                <a:cs typeface="Arial" panose="020B0604020202020204" pitchFamily="34" charset="0"/>
              </a:rPr>
              <a:t>11- </a:t>
            </a:r>
            <a:r>
              <a:rPr lang="en-US" sz="2000" dirty="0" err="1">
                <a:latin typeface="Calibri" panose="020F0502020204030204" pitchFamily="34" charset="0"/>
                <a:ea typeface="Calibri" panose="020F0502020204030204" pitchFamily="34" charset="0"/>
                <a:cs typeface="B Nazanin" panose="00000400000000000000" pitchFamily="2" charset="-78"/>
              </a:rPr>
              <a:t>Dimaio</a:t>
            </a:r>
            <a:r>
              <a:rPr lang="en-US" sz="2000" dirty="0">
                <a:latin typeface="Calibri" panose="020F0502020204030204" pitchFamily="34" charset="0"/>
                <a:ea typeface="Calibri" panose="020F0502020204030204" pitchFamily="34" charset="0"/>
                <a:cs typeface="B Nazanin" panose="00000400000000000000" pitchFamily="2" charset="-78"/>
              </a:rPr>
              <a:t> V. Forensic Pathology.2001;pp:473-478</a:t>
            </a:r>
            <a:r>
              <a:rPr lang="fa-IR" sz="2000" dirty="0">
                <a:latin typeface="Calibri" panose="020F0502020204030204" pitchFamily="34" charset="0"/>
                <a:ea typeface="Calibri" panose="020F0502020204030204" pitchFamily="34" charset="0"/>
                <a:cs typeface="B Nazanin" panose="00000400000000000000" pitchFamily="2" charset="-78"/>
              </a:rPr>
              <a:t>.</a:t>
            </a:r>
            <a:endParaRPr lang="en-US" sz="2000" dirty="0">
              <a:latin typeface="Calibri" panose="020F0502020204030204" pitchFamily="34" charset="0"/>
              <a:ea typeface="Calibri" panose="020F0502020204030204" pitchFamily="34" charset="0"/>
              <a:cs typeface="B Nazanin" panose="00000400000000000000" pitchFamily="2" charset="-78"/>
            </a:endParaRPr>
          </a:p>
          <a:p>
            <a:r>
              <a:rPr lang="en-US" sz="2000" dirty="0">
                <a:latin typeface="Calibri" panose="020F0502020204030204" pitchFamily="34" charset="0"/>
                <a:ea typeface="Calibri" panose="020F0502020204030204" pitchFamily="34" charset="0"/>
                <a:cs typeface="Arial" panose="020B0604020202020204" pitchFamily="34" charset="0"/>
              </a:rPr>
              <a:t>12- </a:t>
            </a:r>
            <a:r>
              <a:rPr lang="en-US" sz="2000" dirty="0">
                <a:latin typeface="Calibri" panose="020F0502020204030204" pitchFamily="34" charset="0"/>
                <a:ea typeface="Calibri" panose="020F0502020204030204" pitchFamily="34" charset="0"/>
                <a:cs typeface="B Nazanin" panose="00000400000000000000" pitchFamily="2" charset="-78"/>
              </a:rPr>
              <a:t>B Knight. Forensic Pathology.2th Edition. Arnold publication.1996;ch.19;p:428-433</a:t>
            </a:r>
            <a:r>
              <a:rPr lang="fa-IR" sz="2000" dirty="0">
                <a:latin typeface="Calibri" panose="020F0502020204030204" pitchFamily="34" charset="0"/>
                <a:ea typeface="Calibri" panose="020F0502020204030204" pitchFamily="34" charset="0"/>
                <a:cs typeface="B Nazanin" panose="000004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en-US" sz="2000" dirty="0">
                <a:latin typeface="Calibri" panose="020F0502020204030204" pitchFamily="34" charset="0"/>
                <a:ea typeface="Calibri" panose="020F0502020204030204" pitchFamily="34" charset="0"/>
                <a:cs typeface="Arial" panose="020B0604020202020204" pitchFamily="34" charset="0"/>
              </a:rPr>
              <a:t>13- </a:t>
            </a:r>
            <a:r>
              <a:rPr lang="en-US" sz="2000" dirty="0">
                <a:latin typeface="Calibri" panose="020F0502020204030204" pitchFamily="34" charset="0"/>
                <a:ea typeface="Calibri" panose="020F0502020204030204" pitchFamily="34" charset="0"/>
                <a:cs typeface="B Nazanin" panose="00000400000000000000" pitchFamily="2" charset="-78"/>
              </a:rPr>
              <a:t>Knight B., Simpson S. Forensic Medicine.11th Edition.1997;ch15pp:115-120</a:t>
            </a:r>
            <a:r>
              <a:rPr lang="fa-IR" sz="2000" dirty="0">
                <a:latin typeface="Calibri" panose="020F0502020204030204" pitchFamily="34" charset="0"/>
                <a:ea typeface="Calibri" panose="020F0502020204030204" pitchFamily="34" charset="0"/>
                <a:cs typeface="B Nazanin" panose="000004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8168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416" y="785664"/>
            <a:ext cx="9601196" cy="740535"/>
          </a:xfrm>
        </p:spPr>
        <p:txBody>
          <a:bodyPr>
            <a:normAutofit/>
          </a:bodyPr>
          <a:lstStyle/>
          <a:p>
            <a:pPr lvl="0" algn="r" rtl="1"/>
            <a:r>
              <a:rPr lang="fa-IR" sz="3600" b="1" dirty="0">
                <a:cs typeface="B Nazanin" panose="00000400000000000000" pitchFamily="2" charset="-78"/>
              </a:rPr>
              <a:t>روش های انجام سقط:</a:t>
            </a:r>
            <a:endParaRPr lang="en-US" sz="2000" dirty="0">
              <a:cs typeface="B Nazanin" panose="00000400000000000000" pitchFamily="2" charset="-78"/>
            </a:endParaRPr>
          </a:p>
        </p:txBody>
      </p:sp>
      <p:sp>
        <p:nvSpPr>
          <p:cNvPr id="6" name="Text Placeholder 5"/>
          <p:cNvSpPr>
            <a:spLocks noGrp="1"/>
          </p:cNvSpPr>
          <p:nvPr>
            <p:ph type="body" idx="4294967295"/>
          </p:nvPr>
        </p:nvSpPr>
        <p:spPr>
          <a:xfrm>
            <a:off x="1955630" y="1526199"/>
            <a:ext cx="9601200" cy="3701784"/>
          </a:xfrm>
        </p:spPr>
        <p:txBody>
          <a:bodyPr>
            <a:noAutofit/>
          </a:bodyPr>
          <a:lstStyle/>
          <a:p>
            <a:pPr algn="r" rtl="1">
              <a:lnSpc>
                <a:spcPct val="150000"/>
              </a:lnSpc>
            </a:pPr>
            <a:r>
              <a:rPr lang="fa-IR" sz="2400" b="1" dirty="0">
                <a:latin typeface="Times New Roman" panose="02020603050405020304" pitchFamily="18" charset="0"/>
                <a:cs typeface="B Nazanin" panose="00000400000000000000" pitchFamily="2" charset="-78"/>
              </a:rPr>
              <a:t>ساكشن كورتاژ </a:t>
            </a:r>
            <a:r>
              <a:rPr lang="fa-IR" sz="2400" dirty="0">
                <a:latin typeface="Times New Roman" panose="02020603050405020304" pitchFamily="18" charset="0"/>
                <a:cs typeface="B Nazanin" panose="00000400000000000000" pitchFamily="2" charset="-78"/>
              </a:rPr>
              <a:t>شايعترين روش سقط و در مرحله بعدي </a:t>
            </a:r>
            <a:r>
              <a:rPr lang="fa-IR" sz="2400" b="1" dirty="0">
                <a:latin typeface="Times New Roman" panose="02020603050405020304" pitchFamily="18" charset="0"/>
                <a:cs typeface="B Nazanin" panose="00000400000000000000" pitchFamily="2" charset="-78"/>
              </a:rPr>
              <a:t>قرص هاي ميزوپروســتول </a:t>
            </a:r>
            <a:r>
              <a:rPr lang="fa-IR" sz="2400" dirty="0">
                <a:latin typeface="Times New Roman" panose="02020603050405020304" pitchFamily="18" charset="0"/>
                <a:cs typeface="B Nazanin" panose="00000400000000000000" pitchFamily="2" charset="-78"/>
              </a:rPr>
              <a:t>مهم ترين روش هايي بودند كه زنان جهت انجام ســقط القايي اســتفاده كردند؛‌ و از روش </a:t>
            </a:r>
            <a:r>
              <a:rPr lang="ar-SA" sz="2400" dirty="0">
                <a:latin typeface="Times New Roman" panose="02020603050405020304" pitchFamily="18" charset="0"/>
                <a:cs typeface="B Nazanin" panose="00000400000000000000" pitchFamily="2" charset="-78"/>
              </a:rPr>
              <a:t>تزريق پروستاگلاندين </a:t>
            </a:r>
            <a:r>
              <a:rPr lang="fa-IR" sz="2400" dirty="0">
                <a:latin typeface="Times New Roman" panose="02020603050405020304" pitchFamily="18" charset="0"/>
                <a:cs typeface="B Nazanin" panose="00000400000000000000" pitchFamily="2" charset="-78"/>
              </a:rPr>
              <a:t>هم استفاده می شود.</a:t>
            </a:r>
            <a:endParaRPr lang="en-US" sz="2400" dirty="0">
              <a:latin typeface="Times New Roman" panose="02020603050405020304" pitchFamily="18" charset="0"/>
              <a:cs typeface="B Nazanin" panose="00000400000000000000" pitchFamily="2" charset="-78"/>
            </a:endParaRPr>
          </a:p>
          <a:p>
            <a:pPr algn="r" rtl="1">
              <a:lnSpc>
                <a:spcPct val="150000"/>
              </a:lnSpc>
            </a:pPr>
            <a:r>
              <a:rPr lang="ar-SA" sz="2400" dirty="0">
                <a:latin typeface="Times New Roman" panose="02020603050405020304" pitchFamily="18" charset="0"/>
                <a:cs typeface="B Nazanin" panose="00000400000000000000" pitchFamily="2" charset="-78"/>
              </a:rPr>
              <a:t>ساكشن كورتاژ و ميزوپروستول واژينال بيشترين روش به كار برده شده بودند</a:t>
            </a:r>
            <a:r>
              <a:rPr lang="fa-IR" sz="2400" dirty="0">
                <a:latin typeface="Times New Roman" panose="02020603050405020304" pitchFamily="18" charset="0"/>
                <a:cs typeface="B Nazanin" panose="00000400000000000000" pitchFamily="2" charset="-78"/>
              </a:rPr>
              <a:t>.</a:t>
            </a:r>
          </a:p>
          <a:p>
            <a:pPr algn="r" rtl="1">
              <a:lnSpc>
                <a:spcPct val="150000"/>
              </a:lnSpc>
            </a:pPr>
            <a:r>
              <a:rPr lang="ar-SA" sz="2400" dirty="0">
                <a:cs typeface="B Nazanin" panose="00000400000000000000" pitchFamily="2" charset="-78"/>
              </a:rPr>
              <a:t>ولی در این میان از روش هاي </a:t>
            </a:r>
            <a:r>
              <a:rPr lang="fa-IR" sz="2400" dirty="0">
                <a:cs typeface="B Nazanin" panose="00000400000000000000" pitchFamily="2" charset="-78"/>
              </a:rPr>
              <a:t>دیگری</a:t>
            </a:r>
            <a:r>
              <a:rPr lang="ar-SA" sz="2400" dirty="0">
                <a:cs typeface="B Nazanin" panose="00000400000000000000" pitchFamily="2" charset="-78"/>
              </a:rPr>
              <a:t> نيز معمولاً براي سقط جنین استفاده می شود</a:t>
            </a:r>
            <a:r>
              <a:rPr lang="fa-IR" sz="2400" dirty="0">
                <a:cs typeface="B Nazanin" panose="00000400000000000000" pitchFamily="2" charset="-78"/>
              </a:rPr>
              <a:t>. که در ادامه به آن ها می پردازیم.</a:t>
            </a:r>
            <a:endParaRPr lang="en-US" sz="2400" dirty="0">
              <a:cs typeface="B Nazanin" panose="00000400000000000000" pitchFamily="2" charset="-78"/>
            </a:endParaRPr>
          </a:p>
        </p:txBody>
      </p:sp>
    </p:spTree>
    <p:extLst>
      <p:ext uri="{BB962C8B-B14F-4D97-AF65-F5344CB8AC3E}">
        <p14:creationId xmlns:p14="http://schemas.microsoft.com/office/powerpoint/2010/main" val="4158167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6ABB10-E3D3-393A-2E50-73954E30EDC9}"/>
              </a:ext>
            </a:extLst>
          </p:cNvPr>
          <p:cNvSpPr>
            <a:spLocks noGrp="1"/>
          </p:cNvSpPr>
          <p:nvPr>
            <p:ph type="title"/>
          </p:nvPr>
        </p:nvSpPr>
        <p:spPr>
          <a:xfrm>
            <a:off x="0" y="3873422"/>
            <a:ext cx="6659217" cy="1326321"/>
          </a:xfrm>
          <a:solidFill>
            <a:schemeClr val="bg1"/>
          </a:solidFill>
          <a:ln>
            <a:noFill/>
          </a:ln>
        </p:spPr>
        <p:txBody>
          <a:bodyPr>
            <a:normAutofit/>
          </a:bodyPr>
          <a:lstStyle/>
          <a:p>
            <a:pPr algn="ctr"/>
            <a:r>
              <a:rPr lang="fa-IR" sz="6000" dirty="0">
                <a:cs typeface="B Nazanin" panose="00000400000000000000" pitchFamily="2" charset="-78"/>
              </a:rPr>
              <a:t>تقدیم به کودکان مظلوم غزه</a:t>
            </a:r>
            <a:endParaRPr lang="en-US" sz="6000" dirty="0">
              <a:cs typeface="B Nazanin" panose="00000400000000000000" pitchFamily="2" charset="-78"/>
            </a:endParaRPr>
          </a:p>
        </p:txBody>
      </p:sp>
    </p:spTree>
    <p:extLst>
      <p:ext uri="{BB962C8B-B14F-4D97-AF65-F5344CB8AC3E}">
        <p14:creationId xmlns:p14="http://schemas.microsoft.com/office/powerpoint/2010/main" val="38285916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528" y="1593998"/>
            <a:ext cx="9601196" cy="463639"/>
          </a:xfrm>
        </p:spPr>
        <p:txBody>
          <a:bodyPr>
            <a:noAutofit/>
          </a:bodyPr>
          <a:lstStyle/>
          <a:p>
            <a:pPr lvl="0" algn="r"/>
            <a:r>
              <a:rPr lang="ar-SA" sz="3600" b="1" dirty="0">
                <a:cs typeface="B Nazanin" panose="00000400000000000000" pitchFamily="2" charset="-78"/>
              </a:rPr>
              <a:t>روش هاي </a:t>
            </a:r>
            <a:r>
              <a:rPr lang="fa-IR" sz="3600" b="1" dirty="0">
                <a:cs typeface="B Nazanin" panose="00000400000000000000" pitchFamily="2" charset="-78"/>
              </a:rPr>
              <a:t>دیگر </a:t>
            </a:r>
            <a:r>
              <a:rPr lang="ar-SA" sz="3600" b="1" dirty="0">
                <a:cs typeface="B Nazanin" panose="00000400000000000000" pitchFamily="2" charset="-78"/>
              </a:rPr>
              <a:t>سقط</a:t>
            </a:r>
            <a:endParaRPr lang="en-US" sz="3600" b="1" dirty="0">
              <a:cs typeface="B Nazanin" panose="00000400000000000000" pitchFamily="2" charset="-78"/>
            </a:endParaRPr>
          </a:p>
        </p:txBody>
      </p:sp>
      <p:sp>
        <p:nvSpPr>
          <p:cNvPr id="4" name="Title 1"/>
          <p:cNvSpPr txBox="1">
            <a:spLocks/>
          </p:cNvSpPr>
          <p:nvPr/>
        </p:nvSpPr>
        <p:spPr>
          <a:xfrm>
            <a:off x="456253" y="2212926"/>
            <a:ext cx="10863471" cy="39701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r" rtl="1">
              <a:lnSpc>
                <a:spcPct val="150000"/>
              </a:lnSpc>
            </a:pPr>
            <a:r>
              <a:rPr lang="fa-IR" sz="2400" b="1" dirty="0">
                <a:solidFill>
                  <a:schemeClr val="tx1"/>
                </a:solidFill>
                <a:cs typeface="B Nazanin" panose="00000400000000000000" pitchFamily="2" charset="-78"/>
              </a:rPr>
              <a:t>1- </a:t>
            </a:r>
            <a:r>
              <a:rPr lang="ar-SA" sz="2400" b="1" dirty="0">
                <a:solidFill>
                  <a:schemeClr val="tx1"/>
                </a:solidFill>
                <a:latin typeface="BCompset"/>
                <a:ea typeface="Calibri" panose="020F0502020204030204" pitchFamily="34" charset="0"/>
                <a:cs typeface="B Nazanin" panose="00000400000000000000" pitchFamily="2" charset="-78"/>
              </a:rPr>
              <a:t>سوندگذاري</a:t>
            </a:r>
            <a:r>
              <a:rPr lang="ar-SA" sz="2400" dirty="0">
                <a:solidFill>
                  <a:schemeClr val="tx1"/>
                </a:solidFill>
                <a:latin typeface="BCompset"/>
                <a:ea typeface="Calibri" panose="020F0502020204030204" pitchFamily="34" charset="0"/>
                <a:cs typeface="B Nazanin" panose="00000400000000000000" pitchFamily="2" charset="-78"/>
              </a:rPr>
              <a:t> به منظور باز شدن دهانه رحم </a:t>
            </a:r>
            <a:r>
              <a:rPr lang="ar-SA" sz="2400" dirty="0">
                <a:solidFill>
                  <a:schemeClr val="tx1"/>
                </a:solidFill>
                <a:cs typeface="B Nazanin" panose="00000400000000000000" pitchFamily="2" charset="-78"/>
              </a:rPr>
              <a:t>و تزریق الکل، سرم نمکی و یا سایر محلول ها به رحم از طریق آن</a:t>
            </a:r>
            <a:r>
              <a:rPr lang="fa-IR" sz="2400" dirty="0">
                <a:solidFill>
                  <a:schemeClr val="tx1"/>
                </a:solidFill>
                <a:cs typeface="B Nazanin" panose="00000400000000000000" pitchFamily="2" charset="-78"/>
              </a:rPr>
              <a:t>.</a:t>
            </a:r>
          </a:p>
          <a:p>
            <a:pPr lvl="0" algn="r" rtl="1">
              <a:lnSpc>
                <a:spcPct val="150000"/>
              </a:lnSpc>
            </a:pPr>
            <a:r>
              <a:rPr lang="fa-IR" sz="2400" dirty="0">
                <a:solidFill>
                  <a:schemeClr val="tx1"/>
                </a:solidFill>
                <a:cs typeface="B Nazanin" panose="00000400000000000000" pitchFamily="2" charset="-78"/>
              </a:rPr>
              <a:t>2- </a:t>
            </a:r>
            <a:r>
              <a:rPr lang="ar-SA" sz="2400" b="1" dirty="0">
                <a:solidFill>
                  <a:schemeClr val="tx1"/>
                </a:solidFill>
                <a:cs typeface="B Nazanin" panose="00000400000000000000" pitchFamily="2" charset="-78"/>
              </a:rPr>
              <a:t>وارد کردن اجسام خارجی </a:t>
            </a:r>
            <a:r>
              <a:rPr lang="ar-SA" sz="2400" dirty="0">
                <a:solidFill>
                  <a:schemeClr val="tx1"/>
                </a:solidFill>
                <a:cs typeface="B Nazanin" panose="00000400000000000000" pitchFamily="2" charset="-78"/>
              </a:rPr>
              <a:t>مانند </a:t>
            </a:r>
            <a:r>
              <a:rPr lang="fa-IR" sz="2400" dirty="0">
                <a:solidFill>
                  <a:schemeClr val="tx1"/>
                </a:solidFill>
                <a:cs typeface="B Nazanin" panose="00000400000000000000" pitchFamily="2" charset="-78"/>
              </a:rPr>
              <a:t>تکه چوب،‌ </a:t>
            </a:r>
            <a:r>
              <a:rPr lang="ar-SA" sz="2400" dirty="0">
                <a:solidFill>
                  <a:schemeClr val="tx1"/>
                </a:solidFill>
                <a:cs typeface="B Nazanin" panose="00000400000000000000" pitchFamily="2" charset="-78"/>
              </a:rPr>
              <a:t>رخت آویز، سنجاق قفلی، قلاب بافتنی</a:t>
            </a:r>
            <a:r>
              <a:rPr lang="fa-IR" sz="2400" dirty="0">
                <a:solidFill>
                  <a:schemeClr val="tx1"/>
                </a:solidFill>
                <a:cs typeface="B Nazanin" panose="00000400000000000000" pitchFamily="2" charset="-78"/>
              </a:rPr>
              <a:t> در رحم.</a:t>
            </a:r>
          </a:p>
          <a:p>
            <a:pPr lvl="0" algn="r" rtl="1">
              <a:lnSpc>
                <a:spcPct val="150000"/>
              </a:lnSpc>
            </a:pPr>
            <a:r>
              <a:rPr lang="fa-IR" sz="2400" dirty="0">
                <a:solidFill>
                  <a:schemeClr val="tx1"/>
                </a:solidFill>
                <a:cs typeface="B Nazanin" panose="00000400000000000000" pitchFamily="2" charset="-78"/>
              </a:rPr>
              <a:t>3- </a:t>
            </a:r>
            <a:r>
              <a:rPr lang="ar-SA" sz="2400" b="1" dirty="0">
                <a:solidFill>
                  <a:schemeClr val="tx1"/>
                </a:solidFill>
                <a:cs typeface="B Nazanin" panose="00000400000000000000" pitchFamily="2" charset="-78"/>
              </a:rPr>
              <a:t>تزریق هوا </a:t>
            </a:r>
            <a:r>
              <a:rPr lang="ar-SA" sz="2400" dirty="0">
                <a:solidFill>
                  <a:schemeClr val="tx1"/>
                </a:solidFill>
                <a:cs typeface="B Nazanin" panose="00000400000000000000" pitchFamily="2" charset="-78"/>
              </a:rPr>
              <a:t>توسط سرنگ</a:t>
            </a:r>
            <a:r>
              <a:rPr lang="fa-IR" sz="2400" dirty="0">
                <a:solidFill>
                  <a:schemeClr val="tx1"/>
                </a:solidFill>
                <a:cs typeface="B Nazanin" panose="00000400000000000000" pitchFamily="2" charset="-78"/>
              </a:rPr>
              <a:t>.</a:t>
            </a:r>
          </a:p>
          <a:p>
            <a:pPr lvl="0" algn="r" rtl="1">
              <a:lnSpc>
                <a:spcPct val="150000"/>
              </a:lnSpc>
            </a:pPr>
            <a:r>
              <a:rPr lang="fa-IR" sz="2400" dirty="0">
                <a:solidFill>
                  <a:schemeClr val="tx1"/>
                </a:solidFill>
                <a:cs typeface="B Nazanin" panose="00000400000000000000" pitchFamily="2" charset="-78"/>
              </a:rPr>
              <a:t>4- </a:t>
            </a:r>
            <a:r>
              <a:rPr lang="ar-SA" sz="2400" b="1" dirty="0">
                <a:solidFill>
                  <a:schemeClr val="tx1"/>
                </a:solidFill>
                <a:cs typeface="B Nazanin" panose="00000400000000000000" pitchFamily="2" charset="-78"/>
              </a:rPr>
              <a:t>وارد کردن اجسام تیز </a:t>
            </a:r>
            <a:r>
              <a:rPr lang="ar-SA" sz="2400" dirty="0">
                <a:solidFill>
                  <a:schemeClr val="tx1"/>
                </a:solidFill>
                <a:cs typeface="B Nazanin" panose="00000400000000000000" pitchFamily="2" charset="-78"/>
              </a:rPr>
              <a:t>به داخل رحم که می تواند سبب سوراخ شدن رحم </a:t>
            </a:r>
            <a:r>
              <a:rPr lang="fa-IR" sz="2400" dirty="0">
                <a:solidFill>
                  <a:schemeClr val="tx1"/>
                </a:solidFill>
                <a:cs typeface="B Nazanin" panose="00000400000000000000" pitchFamily="2" charset="-78"/>
              </a:rPr>
              <a:t>و </a:t>
            </a:r>
            <a:r>
              <a:rPr lang="ar-SA" sz="2400" dirty="0">
                <a:solidFill>
                  <a:schemeClr val="tx1"/>
                </a:solidFill>
                <a:latin typeface="BCompset"/>
                <a:ea typeface="Calibri" panose="020F0502020204030204" pitchFamily="34" charset="0"/>
                <a:cs typeface="B Nazanin" panose="00000400000000000000" pitchFamily="2" charset="-78"/>
              </a:rPr>
              <a:t>سوراخ كردن كيسه آمنيون</a:t>
            </a:r>
            <a:r>
              <a:rPr lang="fa-IR" sz="2400" dirty="0">
                <a:solidFill>
                  <a:schemeClr val="tx1"/>
                </a:solidFill>
                <a:latin typeface="BCompset"/>
                <a:ea typeface="Calibri" panose="020F0502020204030204" pitchFamily="34" charset="0"/>
                <a:cs typeface="B Nazanin" panose="00000400000000000000" pitchFamily="2" charset="-78"/>
              </a:rPr>
              <a:t> (</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پارگي كيســه آب </a:t>
            </a:r>
            <a:r>
              <a:rPr lang="fa-IR" sz="2400" dirty="0">
                <a:solidFill>
                  <a:schemeClr val="tx1"/>
                </a:solidFill>
                <a:latin typeface="BCompset"/>
                <a:ea typeface="Calibri" panose="020F0502020204030204" pitchFamily="34" charset="0"/>
                <a:cs typeface="B Nazanin" panose="00000400000000000000" pitchFamily="2" charset="-78"/>
              </a:rPr>
              <a:t>)</a:t>
            </a:r>
            <a:r>
              <a:rPr lang="ar-SA" sz="2400" dirty="0">
                <a:solidFill>
                  <a:schemeClr val="tx1"/>
                </a:solidFill>
                <a:latin typeface="BCompset"/>
                <a:ea typeface="Calibri" panose="020F0502020204030204" pitchFamily="34" charset="0"/>
                <a:cs typeface="B Nazanin" panose="00000400000000000000" pitchFamily="2" charset="-78"/>
              </a:rPr>
              <a:t> و شروع آبريزش كه انديكاسيون ختم بارداري مي باشد</a:t>
            </a:r>
            <a:r>
              <a:rPr lang="fa-IR" sz="2400" dirty="0">
                <a:solidFill>
                  <a:schemeClr val="tx1"/>
                </a:solidFill>
                <a:latin typeface="BCompset"/>
                <a:ea typeface="Calibri" panose="020F0502020204030204" pitchFamily="34" charset="0"/>
                <a:cs typeface="B Nazanin" panose="00000400000000000000" pitchFamily="2" charset="-78"/>
              </a:rPr>
              <a:t>،‌ شود.</a:t>
            </a:r>
            <a:r>
              <a:rPr lang="ar-SA" sz="2400" dirty="0">
                <a:solidFill>
                  <a:schemeClr val="tx1"/>
                </a:solidFill>
                <a:latin typeface="BCompset"/>
                <a:ea typeface="Calibri" panose="020F0502020204030204" pitchFamily="34" charset="0"/>
                <a:cs typeface="B Nazanin" panose="00000400000000000000" pitchFamily="2" charset="-78"/>
              </a:rPr>
              <a:t> </a:t>
            </a:r>
            <a:endParaRPr lang="fa-IR" sz="2400" dirty="0">
              <a:solidFill>
                <a:schemeClr val="tx1"/>
              </a:solidFill>
              <a:latin typeface="BCompset"/>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655430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942" y="1456548"/>
            <a:ext cx="9601196" cy="463639"/>
          </a:xfrm>
        </p:spPr>
        <p:txBody>
          <a:bodyPr>
            <a:noAutofit/>
          </a:bodyPr>
          <a:lstStyle/>
          <a:p>
            <a:pPr lvl="0" algn="r"/>
            <a:r>
              <a:rPr lang="ar-SA" sz="3600" b="1" dirty="0">
                <a:cs typeface="B Nazanin" panose="00000400000000000000" pitchFamily="2" charset="-78"/>
              </a:rPr>
              <a:t>روش هاي </a:t>
            </a:r>
            <a:r>
              <a:rPr lang="fa-IR" sz="3600" b="1" dirty="0">
                <a:cs typeface="B Nazanin" panose="00000400000000000000" pitchFamily="2" charset="-78"/>
              </a:rPr>
              <a:t>دیگر </a:t>
            </a:r>
            <a:r>
              <a:rPr lang="ar-SA" sz="3600" b="1" dirty="0">
                <a:cs typeface="B Nazanin" panose="00000400000000000000" pitchFamily="2" charset="-78"/>
              </a:rPr>
              <a:t>سقط</a:t>
            </a:r>
            <a:r>
              <a:rPr lang="fa-IR" sz="3600" dirty="0">
                <a:cs typeface="B Nazanin" panose="00000400000000000000" pitchFamily="2" charset="-78"/>
              </a:rPr>
              <a:t> </a:t>
            </a:r>
            <a:r>
              <a:rPr lang="fa-IR" sz="3600" b="1" dirty="0">
                <a:cs typeface="B Nazanin" panose="00000400000000000000" pitchFamily="2" charset="-78"/>
              </a:rPr>
              <a:t>(ادامه)</a:t>
            </a:r>
            <a:endParaRPr lang="en-US" sz="3600" b="1" dirty="0">
              <a:cs typeface="B Nazanin" panose="00000400000000000000" pitchFamily="2" charset="-78"/>
            </a:endParaRPr>
          </a:p>
        </p:txBody>
      </p:sp>
      <p:sp>
        <p:nvSpPr>
          <p:cNvPr id="4" name="Title 1"/>
          <p:cNvSpPr txBox="1">
            <a:spLocks/>
          </p:cNvSpPr>
          <p:nvPr/>
        </p:nvSpPr>
        <p:spPr>
          <a:xfrm>
            <a:off x="1141131" y="2140671"/>
            <a:ext cx="9994007" cy="414038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pPr>
            <a:r>
              <a:rPr lang="fa-IR" sz="2400" dirty="0">
                <a:solidFill>
                  <a:schemeClr val="tx1"/>
                </a:solidFill>
                <a:latin typeface="BCompset"/>
                <a:ea typeface="Calibri" panose="020F0502020204030204" pitchFamily="34" charset="0"/>
                <a:cs typeface="B Nazanin" panose="00000400000000000000" pitchFamily="2" charset="-78"/>
              </a:rPr>
              <a:t>5- </a:t>
            </a:r>
            <a:r>
              <a:rPr lang="ar-SA" sz="2400" b="1" dirty="0">
                <a:solidFill>
                  <a:schemeClr val="tx1"/>
                </a:solidFill>
                <a:latin typeface="BCompset"/>
                <a:ea typeface="Calibri" panose="020F0502020204030204" pitchFamily="34" charset="0"/>
                <a:cs typeface="B Nazanin" panose="00000400000000000000" pitchFamily="2" charset="-78"/>
              </a:rPr>
              <a:t>انجام كورتاژ و ساكشن كورتاژ </a:t>
            </a:r>
            <a:r>
              <a:rPr lang="ar-SA" sz="2400" dirty="0">
                <a:solidFill>
                  <a:schemeClr val="tx1"/>
                </a:solidFill>
                <a:latin typeface="BCompset"/>
                <a:ea typeface="Calibri" panose="020F0502020204030204" pitchFamily="34" charset="0"/>
                <a:cs typeface="B Nazanin" panose="00000400000000000000" pitchFamily="2" charset="-78"/>
              </a:rPr>
              <a:t>در مراكز غيرقانوني، با اخذ مبالغ هنگفت و تحت شرايط غيراستاندارد و غيربهداشتي</a:t>
            </a:r>
            <a:r>
              <a:rPr lang="fa-IR" sz="2400" dirty="0">
                <a:solidFill>
                  <a:schemeClr val="tx1"/>
                </a:solidFill>
                <a:latin typeface="BCompset"/>
                <a:ea typeface="Calibri" panose="020F0502020204030204" pitchFamily="34" charset="0"/>
                <a:cs typeface="B Nazanin" panose="00000400000000000000" pitchFamily="2" charset="-78"/>
              </a:rPr>
              <a:t>.</a:t>
            </a:r>
            <a:endParaRPr lang="en-US" sz="2400" dirty="0">
              <a:solidFill>
                <a:schemeClr val="tx1"/>
              </a:solidFill>
              <a:highlight>
                <a:srgbClr val="000000"/>
              </a:highlight>
              <a:cs typeface="B Nazanin" panose="00000400000000000000" pitchFamily="2" charset="-78"/>
            </a:endParaRPr>
          </a:p>
          <a:p>
            <a:pPr algn="r" rtl="1">
              <a:lnSpc>
                <a:spcPct val="150000"/>
              </a:lnSpc>
            </a:pPr>
            <a:endParaRPr lang="fa-IR" sz="2400" dirty="0">
              <a:solidFill>
                <a:schemeClr val="tx1"/>
              </a:solidFill>
              <a:cs typeface="B Nazanin" panose="00000400000000000000" pitchFamily="2" charset="-78"/>
            </a:endParaRPr>
          </a:p>
          <a:p>
            <a:pPr algn="r" rtl="1">
              <a:lnSpc>
                <a:spcPct val="150000"/>
              </a:lnSpc>
            </a:pPr>
            <a:r>
              <a:rPr lang="fa-IR" sz="2400" dirty="0">
                <a:solidFill>
                  <a:schemeClr val="tx1"/>
                </a:solidFill>
                <a:cs typeface="B Nazanin" panose="00000400000000000000" pitchFamily="2" charset="-78"/>
              </a:rPr>
              <a:t>6- </a:t>
            </a:r>
            <a:r>
              <a:rPr lang="ar-SA" sz="2400" b="1" dirty="0">
                <a:solidFill>
                  <a:schemeClr val="tx1"/>
                </a:solidFill>
                <a:cs typeface="B Nazanin" panose="00000400000000000000" pitchFamily="2" charset="-78"/>
              </a:rPr>
              <a:t>استفاده از برخی مواد خوراکی و تزریقی </a:t>
            </a:r>
            <a:r>
              <a:rPr lang="ar-SA" sz="2400" dirty="0">
                <a:solidFill>
                  <a:schemeClr val="tx1"/>
                </a:solidFill>
                <a:cs typeface="B Nazanin" panose="00000400000000000000" pitchFamily="2" charset="-78"/>
              </a:rPr>
              <a:t>و وارد کردن برخی ترکیبات خطرناك به گردن رحم براي سقط هاي غیر ایمن توصیه می گردد.</a:t>
            </a:r>
            <a:r>
              <a:rPr lang="fa-IR" sz="2400" dirty="0">
                <a:solidFill>
                  <a:schemeClr val="tx1"/>
                </a:solidFill>
                <a:cs typeface="B Nazanin" panose="00000400000000000000" pitchFamily="2" charset="-78"/>
              </a:rPr>
              <a:t> </a:t>
            </a:r>
            <a:r>
              <a:rPr lang="ar-SA" sz="2400" dirty="0">
                <a:solidFill>
                  <a:schemeClr val="tx1"/>
                </a:solidFill>
                <a:latin typeface="BCompset"/>
                <a:ea typeface="Calibri" panose="020F0502020204030204" pitchFamily="34" charset="0"/>
                <a:cs typeface="B Nazanin" panose="00000400000000000000" pitchFamily="2" charset="-78"/>
              </a:rPr>
              <a:t>استفاده از تركيبات پروستاگلاندين خوراكي يا واژينال</a:t>
            </a:r>
            <a:endParaRPr lang="en-US" sz="2400" dirty="0">
              <a:solidFill>
                <a:schemeClr val="tx1"/>
              </a:solidFill>
              <a:cs typeface="B Nazanin" panose="00000400000000000000" pitchFamily="2" charset="-78"/>
            </a:endParaRPr>
          </a:p>
          <a:p>
            <a:pPr algn="r" rtl="1">
              <a:lnSpc>
                <a:spcPct val="150000"/>
              </a:lnSpc>
            </a:pPr>
            <a:r>
              <a:rPr lang="ar-SA" sz="2400" dirty="0">
                <a:solidFill>
                  <a:schemeClr val="tx1"/>
                </a:solidFill>
                <a:cs typeface="B Nazanin" panose="00000400000000000000" pitchFamily="2" charset="-78"/>
              </a:rPr>
              <a:t> نمک هاي با املاح فلزي، فسفر، سرب، نفت، محلول هاي پاك کننده، هورمون هاي متفاوت، ترکیبات گیاهی مختلف، قرص هاي پرمنگنات پتاسیم و تنقیه به منظور سقط را می توان در این دسته به شمار آورد</a:t>
            </a:r>
            <a:r>
              <a:rPr lang="fa-IR" sz="2400" dirty="0">
                <a:solidFill>
                  <a:schemeClr val="tx1"/>
                </a:solidFill>
                <a:cs typeface="B Nazanin" panose="00000400000000000000" pitchFamily="2" charset="-78"/>
              </a:rPr>
              <a:t>.</a:t>
            </a:r>
          </a:p>
        </p:txBody>
      </p:sp>
    </p:spTree>
    <p:extLst>
      <p:ext uri="{BB962C8B-B14F-4D97-AF65-F5344CB8AC3E}">
        <p14:creationId xmlns:p14="http://schemas.microsoft.com/office/powerpoint/2010/main" val="898334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942" y="1477237"/>
            <a:ext cx="9601196" cy="463639"/>
          </a:xfrm>
        </p:spPr>
        <p:txBody>
          <a:bodyPr>
            <a:noAutofit/>
          </a:bodyPr>
          <a:lstStyle/>
          <a:p>
            <a:pPr lvl="0" algn="r"/>
            <a:r>
              <a:rPr lang="ar-SA" sz="3600" b="1" dirty="0">
                <a:cs typeface="B Nazanin" panose="00000400000000000000" pitchFamily="2" charset="-78"/>
              </a:rPr>
              <a:t>روش هاي </a:t>
            </a:r>
            <a:r>
              <a:rPr lang="fa-IR" sz="3600" b="1" dirty="0">
                <a:cs typeface="B Nazanin" panose="00000400000000000000" pitchFamily="2" charset="-78"/>
              </a:rPr>
              <a:t>دیگر </a:t>
            </a:r>
            <a:r>
              <a:rPr lang="ar-SA" sz="3600" b="1" dirty="0">
                <a:cs typeface="B Nazanin" panose="00000400000000000000" pitchFamily="2" charset="-78"/>
              </a:rPr>
              <a:t>سقط</a:t>
            </a:r>
            <a:r>
              <a:rPr lang="fa-IR" sz="3600" dirty="0">
                <a:cs typeface="B Nazanin" panose="00000400000000000000" pitchFamily="2" charset="-78"/>
              </a:rPr>
              <a:t> </a:t>
            </a:r>
            <a:r>
              <a:rPr lang="fa-IR" sz="3600" b="1" dirty="0">
                <a:cs typeface="B Nazanin" panose="00000400000000000000" pitchFamily="2" charset="-78"/>
              </a:rPr>
              <a:t>(ادامه)</a:t>
            </a:r>
            <a:endParaRPr lang="en-US" sz="3600" b="1" dirty="0">
              <a:cs typeface="B Nazanin" panose="00000400000000000000" pitchFamily="2" charset="-78"/>
            </a:endParaRPr>
          </a:p>
        </p:txBody>
      </p:sp>
      <p:sp>
        <p:nvSpPr>
          <p:cNvPr id="4" name="Title 1"/>
          <p:cNvSpPr txBox="1">
            <a:spLocks/>
          </p:cNvSpPr>
          <p:nvPr/>
        </p:nvSpPr>
        <p:spPr>
          <a:xfrm>
            <a:off x="1141131" y="2225936"/>
            <a:ext cx="9994007" cy="393537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r" rtl="1">
              <a:lnSpc>
                <a:spcPct val="150000"/>
              </a:lnSpc>
            </a:pPr>
            <a:r>
              <a:rPr lang="fa-IR" sz="2400" dirty="0">
                <a:solidFill>
                  <a:schemeClr val="tx1"/>
                </a:solidFill>
                <a:cs typeface="B Nazanin" panose="00000400000000000000" pitchFamily="2" charset="-78"/>
              </a:rPr>
              <a:t>7- </a:t>
            </a:r>
            <a:r>
              <a:rPr lang="fa-IR" sz="2400" b="1" dirty="0">
                <a:solidFill>
                  <a:schemeClr val="tx1"/>
                </a:solidFill>
                <a:cs typeface="B Nazanin" panose="00000400000000000000" pitchFamily="2" charset="-78"/>
              </a:rPr>
              <a:t>شست و شوی رحم با سموم و </a:t>
            </a:r>
            <a:r>
              <a:rPr lang="ar-SA" sz="2400" b="1" dirty="0">
                <a:solidFill>
                  <a:schemeClr val="tx1"/>
                </a:solidFill>
                <a:cs typeface="B Nazanin" panose="00000400000000000000" pitchFamily="2" charset="-78"/>
              </a:rPr>
              <a:t>وارد نمودن برخی از مواد </a:t>
            </a:r>
            <a:r>
              <a:rPr lang="ar-SA" sz="2400" dirty="0">
                <a:solidFill>
                  <a:schemeClr val="tx1"/>
                </a:solidFill>
                <a:cs typeface="B Nazanin" panose="00000400000000000000" pitchFamily="2" charset="-78"/>
              </a:rPr>
              <a:t>مانند ترکیبات صابونی و مواد شیمیایی به گردن رحمی می تواند سبب آسیب هاي جدي  به کلیه و قلب  و به دنبال آن مرگ زن باردار گردد</a:t>
            </a:r>
            <a:r>
              <a:rPr lang="fa-IR" sz="2400" dirty="0">
                <a:solidFill>
                  <a:schemeClr val="tx1"/>
                </a:solidFill>
                <a:cs typeface="B Nazanin" panose="00000400000000000000" pitchFamily="2" charset="-78"/>
              </a:rPr>
              <a:t>.</a:t>
            </a:r>
          </a:p>
          <a:p>
            <a:pPr lvl="0" algn="r" rtl="1">
              <a:lnSpc>
                <a:spcPct val="150000"/>
              </a:lnSpc>
            </a:pPr>
            <a:endParaRPr lang="en-US" sz="2400" dirty="0">
              <a:solidFill>
                <a:schemeClr val="tx1"/>
              </a:solidFill>
              <a:cs typeface="B Nazanin" panose="00000400000000000000" pitchFamily="2" charset="-78"/>
            </a:endParaRPr>
          </a:p>
          <a:p>
            <a:pPr lvl="0" algn="r" rtl="1">
              <a:lnSpc>
                <a:spcPct val="150000"/>
              </a:lnSpc>
            </a:pPr>
            <a:r>
              <a:rPr lang="fa-IR" sz="2400" dirty="0">
                <a:solidFill>
                  <a:schemeClr val="tx1"/>
                </a:solidFill>
                <a:cs typeface="B Nazanin" panose="00000400000000000000" pitchFamily="2" charset="-78"/>
              </a:rPr>
              <a:t>8- </a:t>
            </a:r>
            <a:r>
              <a:rPr lang="ar-SA" sz="2400" b="1" dirty="0">
                <a:solidFill>
                  <a:schemeClr val="tx1"/>
                </a:solidFill>
                <a:cs typeface="B Nazanin" panose="00000400000000000000" pitchFamily="2" charset="-78"/>
              </a:rPr>
              <a:t>ضربه به شکم </a:t>
            </a:r>
            <a:r>
              <a:rPr lang="ar-SA" sz="2400" dirty="0">
                <a:solidFill>
                  <a:schemeClr val="tx1"/>
                </a:solidFill>
                <a:cs typeface="B Nazanin" panose="00000400000000000000" pitchFamily="2" charset="-78"/>
              </a:rPr>
              <a:t>شامل مواردي مانند خودزنی، ماساژهاي شدید شکمی، پریدن از بلندي و برداشتن بارهاي سنگین است. ماساژهاي شدید شکمی که در نگاه عامیانه سبب پایان یافتن بارداري می شود، می تواند باعث پاره شدن رحم یا دیگر مشکلات جدي براي زن باردار گردد.</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227186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5628"/>
            <a:ext cx="6984528" cy="1335629"/>
          </a:xfrm>
          <a:solidFill>
            <a:schemeClr val="bg1"/>
          </a:solidFill>
          <a:effectLst>
            <a:outerShdw blurRad="50800" dist="38100" dir="2700000" algn="tl" rotWithShape="0">
              <a:prstClr val="black">
                <a:alpha val="40000"/>
              </a:prstClr>
            </a:outerShdw>
          </a:effectLst>
        </p:spPr>
        <p:txBody>
          <a:bodyPr>
            <a:normAutofit/>
          </a:bodyPr>
          <a:lstStyle/>
          <a:p>
            <a:pPr rtl="1">
              <a:lnSpc>
                <a:spcPct val="150000"/>
              </a:lnSpc>
            </a:pPr>
            <a:r>
              <a:rPr lang="fa-IR" b="1" dirty="0">
                <a:cs typeface="B Nazanin" panose="00000400000000000000" pitchFamily="2" charset="-78"/>
              </a:rPr>
              <a:t>عوارض سقط عمدی جنین</a:t>
            </a:r>
            <a:endParaRPr lang="en-US" dirty="0">
              <a:cs typeface="B Nazanin" panose="00000400000000000000" pitchFamily="2" charset="-78"/>
            </a:endParaRPr>
          </a:p>
        </p:txBody>
      </p:sp>
    </p:spTree>
    <p:extLst>
      <p:ext uri="{BB962C8B-B14F-4D97-AF65-F5344CB8AC3E}">
        <p14:creationId xmlns:p14="http://schemas.microsoft.com/office/powerpoint/2010/main" val="20730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090" y="1371602"/>
            <a:ext cx="9375819" cy="5168347"/>
          </a:xfrm>
        </p:spPr>
        <p:txBody>
          <a:bodyPr>
            <a:noAutofit/>
          </a:bodyPr>
          <a:lstStyle/>
          <a:p>
            <a:pPr algn="r" rtl="1">
              <a:lnSpc>
                <a:spcPct val="150000"/>
              </a:lnSpc>
            </a:pPr>
            <a:r>
              <a:rPr lang="fa-IR" sz="2400" b="1" dirty="0">
                <a:cs typeface="B Nazanin" panose="00000400000000000000" pitchFamily="2" charset="-78"/>
              </a:rPr>
              <a:t>1- </a:t>
            </a:r>
            <a:r>
              <a:rPr lang="ar-SA" sz="2400" b="1" dirty="0">
                <a:cs typeface="B Nazanin" panose="00000400000000000000" pitchFamily="2" charset="-78"/>
              </a:rPr>
              <a:t>بستري در بیمارستان</a:t>
            </a:r>
            <a:r>
              <a:rPr lang="fa-IR" sz="2400" b="1" dirty="0">
                <a:cs typeface="B Nazanin" panose="00000400000000000000" pitchFamily="2" charset="-78"/>
              </a:rPr>
              <a:t>:</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t>
            </a:r>
            <a:r>
              <a:rPr lang="ar-SA" sz="2400" dirty="0">
                <a:cs typeface="B Nazanin" panose="00000400000000000000" pitchFamily="2" charset="-78"/>
              </a:rPr>
              <a:t>برآورد می شود که هر ساله حدود پنج میلیون زن در سراسر جهان به دلیل عوارض ناشی از سقط هاي القایی در بیمارستان ها بستري می شوند</a:t>
            </a:r>
            <a:r>
              <a:rPr lang="fa-IR" sz="2400" dirty="0">
                <a:cs typeface="B Nazanin" panose="00000400000000000000" pitchFamily="2" charset="-78"/>
              </a:rPr>
              <a:t>.</a:t>
            </a:r>
            <a:r>
              <a:rPr lang="en-US" sz="2400" dirty="0">
                <a:cs typeface="B Nazanin" panose="00000400000000000000" pitchFamily="2" charset="-78"/>
              </a:rPr>
              <a:t> </a:t>
            </a:r>
            <a:r>
              <a:rPr lang="ar-SA" sz="2400" dirty="0">
                <a:cs typeface="B Nazanin" panose="00000400000000000000" pitchFamily="2" charset="-78"/>
              </a:rPr>
              <a:t>تعداد قابل توجهی از این افراد، خانم هایی هستند که به دنبال عوارض ناشی از سقط هاي غیرایمن به بیمارستان مراجعه می کنند</a:t>
            </a:r>
            <a:r>
              <a:rPr lang="fa-IR" sz="2400" dirty="0">
                <a:cs typeface="B Nazanin" panose="00000400000000000000" pitchFamily="2" charset="-78"/>
              </a:rPr>
              <a:t>.</a:t>
            </a:r>
            <a:r>
              <a:rPr lang="en-US" sz="2400" dirty="0">
                <a:cs typeface="B Nazanin" panose="00000400000000000000" pitchFamily="2" charset="-78"/>
              </a:rPr>
              <a:t> </a:t>
            </a:r>
            <a:r>
              <a:rPr lang="ar-SA" sz="2400" dirty="0">
                <a:cs typeface="B Nazanin" panose="00000400000000000000" pitchFamily="2" charset="-78"/>
              </a:rPr>
              <a:t>در این خانم ها در</a:t>
            </a:r>
            <a:r>
              <a:rPr lang="en-US" sz="2400" dirty="0">
                <a:cs typeface="B Nazanin" panose="00000400000000000000" pitchFamily="2" charset="-78"/>
              </a:rPr>
              <a:t> 1.6 %</a:t>
            </a:r>
            <a:r>
              <a:rPr lang="ar-SA" sz="2400" dirty="0">
                <a:cs typeface="B Nazanin" panose="00000400000000000000" pitchFamily="2" charset="-78"/>
              </a:rPr>
              <a:t>موارد نارسایی کلیه،</a:t>
            </a:r>
            <a:r>
              <a:rPr lang="en-US" sz="2400" dirty="0">
                <a:cs typeface="B Nazanin" panose="00000400000000000000" pitchFamily="2" charset="-78"/>
              </a:rPr>
              <a:t> 3% </a:t>
            </a:r>
            <a:r>
              <a:rPr lang="ar-SA" sz="2400" dirty="0">
                <a:cs typeface="B Nazanin" panose="00000400000000000000" pitchFamily="2" charset="-78"/>
              </a:rPr>
              <a:t>موارد خونریزي هاي شدید،</a:t>
            </a:r>
            <a:r>
              <a:rPr lang="en-US" sz="2400" dirty="0">
                <a:cs typeface="B Nazanin" panose="00000400000000000000" pitchFamily="2" charset="-78"/>
              </a:rPr>
              <a:t> 44.2 % </a:t>
            </a:r>
            <a:r>
              <a:rPr lang="ar-SA" sz="2400" dirty="0">
                <a:cs typeface="B Nazanin" panose="00000400000000000000" pitchFamily="2" charset="-78"/>
              </a:rPr>
              <a:t>خونریزي هاي متوسط یا غیرمشخص،</a:t>
            </a:r>
            <a:r>
              <a:rPr lang="en-US" sz="2400" dirty="0">
                <a:cs typeface="B Nazanin" panose="00000400000000000000" pitchFamily="2" charset="-78"/>
              </a:rPr>
              <a:t> 5.1 % </a:t>
            </a:r>
            <a:r>
              <a:rPr lang="ar-SA" sz="2400" dirty="0">
                <a:cs typeface="B Nazanin" panose="00000400000000000000" pitchFamily="2" charset="-78"/>
              </a:rPr>
              <a:t>عفونت هاي شدید،</a:t>
            </a:r>
            <a:r>
              <a:rPr lang="en-US" sz="2400" dirty="0">
                <a:cs typeface="B Nazanin" panose="00000400000000000000" pitchFamily="2" charset="-78"/>
              </a:rPr>
              <a:t> 24 % </a:t>
            </a:r>
            <a:r>
              <a:rPr lang="ar-SA" sz="2400" dirty="0">
                <a:cs typeface="B Nazanin" panose="00000400000000000000" pitchFamily="2" charset="-78"/>
              </a:rPr>
              <a:t>عفونت هاي غیرشدید یا نامشخص،</a:t>
            </a:r>
            <a:r>
              <a:rPr lang="en-US" sz="2400" dirty="0">
                <a:cs typeface="B Nazanin" panose="00000400000000000000" pitchFamily="2" charset="-78"/>
              </a:rPr>
              <a:t> 7.2 % </a:t>
            </a:r>
            <a:r>
              <a:rPr lang="ar-SA" sz="2400" dirty="0">
                <a:cs typeface="B Nazanin" panose="00000400000000000000" pitchFamily="2" charset="-78"/>
              </a:rPr>
              <a:t>ضربه شدید،</a:t>
            </a:r>
            <a:r>
              <a:rPr lang="en-US" sz="2400" dirty="0">
                <a:cs typeface="B Nazanin" panose="00000400000000000000" pitchFamily="2" charset="-78"/>
              </a:rPr>
              <a:t> 5.5 % </a:t>
            </a:r>
            <a:r>
              <a:rPr lang="ar-SA" sz="2400" dirty="0">
                <a:cs typeface="B Nazanin" panose="00000400000000000000" pitchFamily="2" charset="-78"/>
              </a:rPr>
              <a:t>ضربه غیر شدید</a:t>
            </a:r>
            <a:r>
              <a:rPr lang="fa-IR" sz="2400" dirty="0">
                <a:cs typeface="B Nazanin" panose="00000400000000000000" pitchFamily="2" charset="-78"/>
              </a:rPr>
              <a:t> </a:t>
            </a:r>
            <a:r>
              <a:rPr lang="ar-SA" sz="2400" dirty="0">
                <a:cs typeface="B Nazanin" panose="00000400000000000000" pitchFamily="2" charset="-78"/>
              </a:rPr>
              <a:t>یا نامشخص،</a:t>
            </a:r>
            <a:r>
              <a:rPr lang="en-US" sz="2400" dirty="0">
                <a:cs typeface="B Nazanin" panose="00000400000000000000" pitchFamily="2" charset="-78"/>
              </a:rPr>
              <a:t> 38.1 % </a:t>
            </a:r>
            <a:r>
              <a:rPr lang="ar-SA" sz="2400" dirty="0">
                <a:cs typeface="B Nazanin" panose="00000400000000000000" pitchFamily="2" charset="-78"/>
              </a:rPr>
              <a:t>کم خونی و</a:t>
            </a:r>
            <a:r>
              <a:rPr lang="en-US" sz="2400" dirty="0">
                <a:cs typeface="B Nazanin" panose="00000400000000000000" pitchFamily="2" charset="-78"/>
              </a:rPr>
              <a:t> 3.3 % </a:t>
            </a:r>
            <a:r>
              <a:rPr lang="ar-SA" sz="2400" dirty="0">
                <a:cs typeface="B Nazanin" panose="00000400000000000000" pitchFamily="2" charset="-78"/>
              </a:rPr>
              <a:t>موارد مرگ زن باردار مشاهده شده است</a:t>
            </a:r>
            <a:r>
              <a:rPr lang="fa-IR" sz="2400" dirty="0">
                <a:cs typeface="B Nazanin" panose="00000400000000000000" pitchFamily="2" charset="-78"/>
              </a:rPr>
              <a:t>.</a:t>
            </a:r>
            <a:r>
              <a:rPr lang="en-US" sz="2400" dirty="0">
                <a:cs typeface="B Nazanin" panose="00000400000000000000" pitchFamily="2" charset="-78"/>
              </a:rPr>
              <a:t> </a:t>
            </a:r>
            <a:r>
              <a:rPr lang="ar-SA" sz="2400" dirty="0">
                <a:cs typeface="B Nazanin" panose="00000400000000000000" pitchFamily="2" charset="-78"/>
              </a:rPr>
              <a:t>شایان ذکر است که اکثریت قریب به اتفاق قربانیان اینگونه سقط ها بطور هم زمان از چند مشکل یادشده رنج می برند</a:t>
            </a:r>
            <a:r>
              <a:rPr lang="en-US" sz="2400" dirty="0">
                <a:cs typeface="B Nazanin" panose="00000400000000000000" pitchFamily="2" charset="-78"/>
              </a:rPr>
              <a:t>.</a:t>
            </a:r>
          </a:p>
        </p:txBody>
      </p:sp>
      <p:sp>
        <p:nvSpPr>
          <p:cNvPr id="4" name="Title 1"/>
          <p:cNvSpPr txBox="1">
            <a:spLocks/>
          </p:cNvSpPr>
          <p:nvPr/>
        </p:nvSpPr>
        <p:spPr>
          <a:xfrm>
            <a:off x="2083559" y="758244"/>
            <a:ext cx="8596668" cy="52722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ar-SA" b="1" dirty="0">
                <a:solidFill>
                  <a:schemeClr val="tx1"/>
                </a:solidFill>
                <a:cs typeface="B Nazanin" panose="00000400000000000000" pitchFamily="2" charset="-78"/>
              </a:rPr>
              <a:t>عوارض سقط</a:t>
            </a:r>
            <a:r>
              <a:rPr lang="fa-IR" b="1" dirty="0">
                <a:solidFill>
                  <a:schemeClr val="tx1"/>
                </a:solidFill>
                <a:cs typeface="B Nazanin" panose="00000400000000000000" pitchFamily="2" charset="-78"/>
              </a:rPr>
              <a:t>:</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2968786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578</TotalTime>
  <Words>2253</Words>
  <Application>Microsoft Office PowerPoint</Application>
  <PresentationFormat>Widescreen</PresentationFormat>
  <Paragraphs>178</Paragraphs>
  <Slides>40</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40</vt:i4>
      </vt:variant>
    </vt:vector>
  </HeadingPairs>
  <TitlesOfParts>
    <vt:vector size="53" baseType="lpstr">
      <vt:lpstr>맑은 고딕</vt:lpstr>
      <vt:lpstr>Arial</vt:lpstr>
      <vt:lpstr>B Nazanin</vt:lpstr>
      <vt:lpstr>BCompset</vt:lpstr>
      <vt:lpstr>Calibri</vt:lpstr>
      <vt:lpstr>Calibri Light</vt:lpstr>
      <vt:lpstr>ScalaLancetPro-Bold</vt:lpstr>
      <vt:lpstr>Times New Roman</vt:lpstr>
      <vt:lpstr>Office Theme</vt:lpstr>
      <vt:lpstr>1_Office Theme</vt:lpstr>
      <vt:lpstr>2_Office Theme</vt:lpstr>
      <vt:lpstr>3_Office Theme</vt:lpstr>
      <vt:lpstr>4_Office Theme</vt:lpstr>
      <vt:lpstr>PowerPoint Presentation</vt:lpstr>
      <vt:lpstr>سقط القايي: سقط القایی ختم بارداري به روش هاي طبي يا جراحي در جنين كه شامل سقط قانوني و غيرقانوني است.</vt:lpstr>
      <vt:lpstr>روش های انجام سقط جنین</vt:lpstr>
      <vt:lpstr>روش های انجام سقط:</vt:lpstr>
      <vt:lpstr>روش هاي دیگر سقط</vt:lpstr>
      <vt:lpstr>روش هاي دیگر سقط (ادامه)</vt:lpstr>
      <vt:lpstr>روش هاي دیگر سقط (ادامه)</vt:lpstr>
      <vt:lpstr>عوارض سقط عمدی جنین</vt:lpstr>
      <vt:lpstr>1- بستري در بیمارستان:  برآورد می شود که هر ساله حدود پنج میلیون زن در سراسر جهان به دلیل عوارض ناشی از سقط هاي القایی در بیمارستان ها بستري می شوند. تعداد قابل توجهی از این افراد، خانم هایی هستند که به دنبال عوارض ناشی از سقط هاي غیرایمن به بیمارستان مراجعه می کنند. در این خانم ها در 1.6 %موارد نارسایی کلیه، 3% موارد خونریزي هاي شدید، 44.2 % خونریزي هاي متوسط یا غیرمشخص، 5.1 % عفونت هاي شدید، 24 % عفونت هاي غیرشدید یا نامشخص، 7.2 % ضربه شدید، 5.5 % ضربه غیر شدید یا نامشخص، 38.1 % کم خونی و 3.3 % موارد مرگ زن باردار مشاهده شده است. شایان ذکر است که اکثریت قریب به اتفاق قربانیان اینگونه سقط ها بطور هم زمان از چند مشکل یادشده رنج می برند.</vt:lpstr>
      <vt:lpstr>2- عفونت:  عفونت به دنبال سقط غیرایمن معمولا به دلیل باقی ماندن بقایاي بارداري، ضربه و یا استفاده از روش ها و اجسام غیراستریل رخ می دهد. در صورتیکه عفونت درمان نشده یا بصورت ناقص درمان شود می تواند سبب عفونت عمومی بدن، شوك سپتیک، نارسایی در عملکرد ارگان هاي حیاتی، اختلالات منتشر انعقادي و عقیمی در آینده گردد. شوك عفوني و سقط عفوني، درد مزمن، مشکلات ادراري تناسلی، دردهاي شکمی و یا لگن، ترشحات بدبو، تب و لرز، خونریزي و لکه بینی و حساسیت رحم و ضمایم آن را در افرادي که پیش از این باردار بوده، باید به عنوان علایم هشداري براي عفونت احتمالی درنظر گرفته و فرد را به واحد مربوطه ارجاع نمود. و همچنین گزارش هایی هم از خونريزي داخل صفاقي، سپتيسمي، آبسه لگني و PID وجود دارد.</vt:lpstr>
      <vt:lpstr>3- سوراخ شدن و آسیب ارگان هاي درون شکم:  وارد کردن جسم خارجی به دستگاه تناسلی یکی از علل شایع آسیب هاي مرتبط با سقط است. وارد کردن جسم خارجی نه تنها سبب آسیب به دستگاه تناسلی و سوراخ شدن رحم می گردد، بلکه می تواند سبب آسیب و سوراخ شدن لوله هاي رحمی، تخمدان ها، روده، روده بزرگ، مثانه و سایر اعضاي داخل شکم گردد. خوردن مواد شیمیایی نیز می تواند سبب آسیب ارگان هاي داخلی بدن شود.</vt:lpstr>
      <vt:lpstr>4- خونریزي: خونریزي یکی از شایع ترین عوارض سقط غیر ایمن بوده و می تواند به دلیل پاره شدن واژن، گردن رحم، رحم، بافت هاي رحمی، عفونت و آتونی رحم (به دلیل باقی ماندن بقایاي بارداري در بسیاري از موارد) رخ دهد. خونریزي می تواند شوك (به دلیل کاهش حجم خون در گردش)، اختلالات انعقادي و مرگ را به دنبال داشته باشد. 5- ناباروري: ناباروری،‌ ناتوانی جنسی و جسمی نیز از عوارض سقط بوده و می تواند هزینه هاي زیادي را براي خدمات درمانی مورد نیاز به سیستم دولت و یا خود فرد تحمیل نماید.  همچنین در مطالعاتی مشاهده است که خطر ابتلا به سرطان سینه تا 50% در زنان دارای سقط عمدی جنین بیشتر از زنان دیگر است. </vt:lpstr>
      <vt:lpstr>6- مرگ:   استفاده از ترکیبات دارویی براي انجام سقط در طی سال هاي گذشته در سراسر جهان افزایش یافته است. این امر باعث شده است که مرگ ها و عوارض شدید ناشی از سقط ها کاهش یابد. ولی علیرغم این مساله باید توجه داشت که براساس آمار موجود سقط هاي غیرایمن عامل حدود 13 % از موارد مرگ و میر مادران (حدود یک مورد از هر هشت مورد مرگ مادر) می باشند. این تعداد معادل 47000 مرگ در سال محاسبه شده است. به نظر می رسد تمام مرگ هاي ناشی از سقط در کشورهاي در حال توسعه رخ می دهد که بیشترین موارد آن نیز در کشورهاي افریقایی است. باید به یاد داشت که به ازاي هر مرگ مادر به دنبال سقط جنین، 15 مادر دچار مشکلاتی مانند درد مزمن، نازایی و مشکلات ادراري تناسلی می شوند. در ادامه به دلایلی که سقط عمدی جنین می تواند منجر به مرگ شود اشاره می کنیم.</vt:lpstr>
      <vt:lpstr>دلایل مرگ بعد از سقط عمدی جنین</vt:lpstr>
      <vt:lpstr>1- مرگ مهاری:  به دنبال قرار گرفتن کاتر، سوند، و یا سرنگ در دهانه رحم به ويژه اگر اين كار بـه سـرعت و ناگهاني صورت گيرد تحريك واگ ناشي از ديلاتاسيون شديد بروز ميكند و اين امر منجر بـه بـراديكـاردي و ايست قلبي ميگردد. تزريق ناگهاني حجم زيـاد مايعـات براي سقط نيز با همين مكانيسم ميتواند منجر به ايست قلبي گردد. 2-  اضطراب و فشار روحـي: اضطراب و فشار روحی زنـان حاملـه در زمـان انجـام سقط جنائي و بروز رفلكس وازوواگال، مرگ مهـاري را در جريان اين نوع سقط افزايش ميدهد. در اتوپسي اين موارد هيچگونه يافته اختصاصي مشهود نيـست و تنهـا تابلوي مرگ مي تواند به تعيين علت كمك نمايد.</vt:lpstr>
      <vt:lpstr>3- مــسموميت: در صــورت افــزايش دوز، كليــه مــواد و داروهـاي بكـار رفتـه جهـت سـقط، مـي تواننـد منجـر به مسموميت و مرگ شوند. پرمنگنات پتاسيم با نكـروز موضعي واژن و جذب سيـستميك، اثـرات كـشنده خـود را با نارسايي كليوي اعمال مي نمايد. عنصر يد به اشكال مختلف مصرف ميگـردد كـه در صـورت جـذب اتفـاقي به دليل اثرات توكسيك منجر به مـرگ خواهـد شـد.</vt:lpstr>
      <vt:lpstr>4- مسموميت هـاي حـاد و تحـت حـاد بـا سـرب:  بـا سـابقه تاريخي مصرف، از مواردي است كه مـرگ هـاي فـوري و تاخيري آن گزارش شده است. اتوپسي در كليه موارد غيراختـصاصي اســت و تنهــا يافتـه هــاي ســم شناســي و پاتولوژي به تشخيص علت مرگ كمك مي كنـد. بـروز خونريزي شديد واژينال منجـر بـه مراجعـه بـه پزشـك يــا بيمارســتان، پنهــان كــردن موضــوع و تــلاش در جلــوه دادن ســقط خودبخــودي خواهــد شــد كــه بــر اين اساس لازم است پزشكان با ايـن مـوارد سـقط هـاي خودبخودي آشنا باشند. </vt:lpstr>
      <vt:lpstr>5- شـوك همـوراژيك:  استفاده از ابزار و وسايل سخت يا فلزي و يا سـرنگ مـيتوانـد منجـر بـه پـارگي واژن، فـورنيكس خلفـي و يـا سـرويكس و رحـم و در نتيجـه خونريزي شـديد داخلـي و خـارجي و در نهايـت باعـث شوك هموراژيك گردد كه درصورت عدم ارائـه درمـان مناسب و به موقـع در يـك مركـز پزشـكي، بيمـار فـوت مينمايد. همانطور كه كنده شدن نـاقص جفـت يـا جنـين و يا خونريزي از وريدهاي جدار داخلي رحم نيز چنانچه با كورتـاژ صـحیح و اسـتفاده از دارو بـسرعت كنتـرل نـشود، بـه دليـل شـوك هموراژيـك باعـث مـرگ مـادر خواهد شد.</vt:lpstr>
      <vt:lpstr>6-در استفاده از روشهاي فيزيكي خشن: با ايجاد ضرب و جرح به جدار شكم براي ايجاد سقط، پارگي طحال، كبـد يا ديگر احشاء داخلي اتفـاق مـي افتـد كـه بـا خـونريزي شديد داخلي منجـر بـه مـرگ خواهـد شـد . در اتوپـسي، خونريزي شديد داخلي، پارگي احـشاء و رنـگ پريـدگي جسد براي تعيين علت مرگ كمك كننده است.</vt:lpstr>
      <vt:lpstr>7- سپتيسمي: دلايل متعددي براي ايجـاد عفونـت و در نهايت ايجاد سپتيسمي در طي سقط وجود دارد. قطعـه باقيمانده جفت يا بقاياي حاملگي در درون رحم، پـس از انجام هر يك از انواع روشهاي سـقط، بـه عنـوان منبـع عفونت به خصوص توسـط بـاكتري هـاي اسـترپتوكوك غيرهمولتيك و كلوستريديوم پرفرانژنس عمل مـي نمايـد و به سرعت باعث سپتيسـمي و مـرگ خواهـد شـد. در اتوپسي اين موارد، رحم متورم و اسفنجي مي شود و بـا سروز قهوه اي رنگ و اندومتري برجسته، بدبو و چركي مــشهود اســت. در اســتفاده از غلظــت بــالاي مــواد ضدعفوني كننده و سـوزاننده، نكـروز پوشـش مخـاطي رحم ايجاد مي شود كه در نهايت منجر به عفونت ثانويه، سپتيسمي و مرگ مـي گـردد. بـديهي اسـت اسـتفاده از وسائل آلوده و عدم كاربرد آنتي بيوتيك ها نيز بـه عنـوان عامل گسترش عفونت و سپتيسمي خواهد بود. در اتـوپسـي موارد سپتيسمـي، طحـال نـرم و بــزرگ، غـده هاي لنفـاوي بـرجسـته و نـارسـايـي كبــد و كليه، به صورت نكروز كورتيكال دوطرفه مشهود است.</vt:lpstr>
      <vt:lpstr>8- آمبـــولي مـــايع آمنيوتيـــك:  ورود عناصـــر جامـــد مايع آمنيوتيـك در جريـان خـون سيـستميك مـي توانـد باعث صدمه به كليـه، كبـد و مغـز شـود. عـلاوه بـر آن پاسـخ آلرژيـك و كلاپـس شـديد عروقـي نيـز متعاقـب آن منجر به مرگ خواهند شد. مهمترين علت DIC  آمبــولي مــايع آمينوتيــك شــناخته شــده اســت. هرگونــه تروماي لگني كه با پارگي رحـم همـراه باشـد مـي توانـد منجر به باز شدن سينوس هاي بستر جفت و ورود مايع آمينوتيك گردد.</vt:lpstr>
      <vt:lpstr>9- آمبولي هوا: آمبولي هوا علت اصلي مرگ هاي ناشي از سقط در طـي نيمه اول قرن حاضر بود كه در حين تزريق محلـول آب و صابون از طريق سرنگ لوله اي بروز مي كـرد. هـواي عبـور كـرده از سـينوس هـاي عروقـي بـستر جفـت بـه وريدهاي لگني رفته و منجر به آمبولي قلبي مي شود. </vt:lpstr>
      <vt:lpstr>آمبولي هوا به دو طريق بروز مينمايد:   الـف) هـواي محبوس شده در لوله به كار رفته جهت انجام سـقط در صــورت ارســال بــا فــشار داخــل حفــره رحمــي، وارد وريدهاي پاره شده ميگردد. هرچند حداقل حجم هواييml 100ميتواند منجر به مرگ گردد؛ ولي هـوايي كـه از اين طريق وارد ميشود، بيش از ml500 بوده كه ظـرف چند دقيقه منجر به مرگ مادر خواهد گرديـد.   ب) در طي فرآيند جدا شدن پرده هاي جنينـي از ديـواره رحـم، وريدهاي باز شده، هواي موجود در اتمسفر را به داخل مكش مينمايند؛ در حاليكه اكثر مرگهاي حادث شده به دليل آمبولي هوا در طي چند دقيقه حادث ميشوند؛ ولي در بعضي موارد تاخير چند ساعته نيز ديده ميشود كه علت آن انقباض شديد رحمي متعاقب تزريق مايع محرك و جدا شدن و پارگي پرده ها است كه به دنبال آن با شل شدن رحم هوا به داخل جريان خون راه مي يابد.</vt:lpstr>
      <vt:lpstr>آمارها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آمار سقط عمدی در ایران</vt:lpstr>
      <vt:lpstr>PowerPoint Presentation</vt:lpstr>
      <vt:lpstr>برآورد کشوری شیوع سقط جنین های پزشکی و خود به خودی در کشور</vt:lpstr>
      <vt:lpstr>منابع</vt:lpstr>
      <vt:lpstr>منابع</vt:lpstr>
      <vt:lpstr>منابع</vt:lpstr>
      <vt:lpstr>منابع</vt:lpstr>
      <vt:lpstr>تقدیم به کودکان مظلوم غزه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IHC</dc:creator>
  <cp:lastModifiedBy>Sadrafzar</cp:lastModifiedBy>
  <cp:revision>60</cp:revision>
  <dcterms:created xsi:type="dcterms:W3CDTF">2024-01-26T16:47:23Z</dcterms:created>
  <dcterms:modified xsi:type="dcterms:W3CDTF">2024-07-30T06:20:24Z</dcterms:modified>
</cp:coreProperties>
</file>