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750" r:id="rId2"/>
    <p:sldMasterId id="2147483783" r:id="rId3"/>
    <p:sldMasterId id="2147483796" r:id="rId4"/>
  </p:sldMasterIdLst>
  <p:sldIdLst>
    <p:sldId id="278" r:id="rId5"/>
    <p:sldId id="373" r:id="rId6"/>
    <p:sldId id="310" r:id="rId7"/>
    <p:sldId id="426" r:id="rId8"/>
    <p:sldId id="376" r:id="rId9"/>
    <p:sldId id="412" r:id="rId10"/>
    <p:sldId id="427" r:id="rId11"/>
    <p:sldId id="377" r:id="rId12"/>
    <p:sldId id="374" r:id="rId13"/>
    <p:sldId id="375" r:id="rId14"/>
    <p:sldId id="378" r:id="rId15"/>
    <p:sldId id="364" r:id="rId16"/>
    <p:sldId id="380" r:id="rId17"/>
    <p:sldId id="421" r:id="rId18"/>
    <p:sldId id="422" r:id="rId19"/>
    <p:sldId id="424" r:id="rId20"/>
    <p:sldId id="382" r:id="rId21"/>
    <p:sldId id="400" r:id="rId22"/>
    <p:sldId id="399" r:id="rId23"/>
    <p:sldId id="403" r:id="rId24"/>
    <p:sldId id="405" r:id="rId25"/>
    <p:sldId id="407" r:id="rId26"/>
    <p:sldId id="409" r:id="rId27"/>
    <p:sldId id="404" r:id="rId28"/>
    <p:sldId id="406" r:id="rId29"/>
    <p:sldId id="383" r:id="rId30"/>
    <p:sldId id="416" r:id="rId31"/>
    <p:sldId id="415" r:id="rId32"/>
    <p:sldId id="410" r:id="rId33"/>
    <p:sldId id="411" r:id="rId34"/>
    <p:sldId id="398" r:id="rId35"/>
    <p:sldId id="413" r:id="rId36"/>
    <p:sldId id="414" r:id="rId37"/>
    <p:sldId id="301" r:id="rId38"/>
    <p:sldId id="282" r:id="rId39"/>
    <p:sldId id="408" r:id="rId40"/>
    <p:sldId id="381" r:id="rId41"/>
    <p:sldId id="425" r:id="rId42"/>
    <p:sldId id="417" r:id="rId43"/>
    <p:sldId id="428" r:id="rId44"/>
    <p:sldId id="418" r:id="rId45"/>
    <p:sldId id="419" r:id="rId46"/>
    <p:sldId id="430" r:id="rId47"/>
    <p:sldId id="432" r:id="rId48"/>
    <p:sldId id="429" r:id="rId4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B603A4F5-F9E8-4D15-AAB5-9FF0FDA32BDD}">
          <p14:sldIdLst>
            <p14:sldId id="278"/>
            <p14:sldId id="373"/>
            <p14:sldId id="310"/>
            <p14:sldId id="426"/>
            <p14:sldId id="376"/>
            <p14:sldId id="412"/>
            <p14:sldId id="427"/>
            <p14:sldId id="377"/>
            <p14:sldId id="374"/>
            <p14:sldId id="375"/>
            <p14:sldId id="378"/>
            <p14:sldId id="364"/>
            <p14:sldId id="380"/>
            <p14:sldId id="421"/>
            <p14:sldId id="422"/>
            <p14:sldId id="424"/>
            <p14:sldId id="382"/>
            <p14:sldId id="400"/>
            <p14:sldId id="399"/>
            <p14:sldId id="403"/>
            <p14:sldId id="405"/>
            <p14:sldId id="407"/>
            <p14:sldId id="409"/>
            <p14:sldId id="404"/>
            <p14:sldId id="406"/>
            <p14:sldId id="383"/>
            <p14:sldId id="416"/>
            <p14:sldId id="415"/>
            <p14:sldId id="410"/>
            <p14:sldId id="411"/>
            <p14:sldId id="398"/>
            <p14:sldId id="413"/>
            <p14:sldId id="414"/>
            <p14:sldId id="301"/>
            <p14:sldId id="282"/>
            <p14:sldId id="408"/>
            <p14:sldId id="381"/>
            <p14:sldId id="425"/>
            <p14:sldId id="417"/>
            <p14:sldId id="428"/>
            <p14:sldId id="418"/>
            <p14:sldId id="419"/>
            <p14:sldId id="430"/>
            <p14:sldId id="432"/>
            <p14:sldId id="42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1BA2C1-3423-456B-92B8-BD508FCA0A05}" type="doc">
      <dgm:prSet loTypeId="urn:microsoft.com/office/officeart/2005/8/layout/pList1" loCatId="list" qsTypeId="urn:microsoft.com/office/officeart/2005/8/quickstyle/simple1" qsCatId="simple" csTypeId="urn:microsoft.com/office/officeart/2005/8/colors/accent5_5" csCatId="accent5" phldr="0"/>
      <dgm:spPr/>
      <dgm:t>
        <a:bodyPr/>
        <a:lstStyle/>
        <a:p>
          <a:endParaRPr lang="en-US"/>
        </a:p>
      </dgm:t>
    </dgm:pt>
    <dgm:pt modelId="{793A218E-7BB0-4DBF-995C-E5E76D976187}">
      <dgm:prSet phldrT="[Text]" phldr="1"/>
      <dgm:spPr/>
      <dgm:t>
        <a:bodyPr/>
        <a:lstStyle/>
        <a:p>
          <a:endParaRPr lang="en-US"/>
        </a:p>
      </dgm:t>
    </dgm:pt>
    <dgm:pt modelId="{9DD84C87-16D2-4BDD-8753-0935AC74425B}" type="parTrans" cxnId="{7FBFEC78-E8EB-4B03-BE04-7DFB04BD7CD6}">
      <dgm:prSet/>
      <dgm:spPr/>
      <dgm:t>
        <a:bodyPr/>
        <a:lstStyle/>
        <a:p>
          <a:endParaRPr lang="en-US"/>
        </a:p>
      </dgm:t>
    </dgm:pt>
    <dgm:pt modelId="{B5137DDA-FBFB-4D38-9E65-58D1EB6FBCA6}" type="sibTrans" cxnId="{7FBFEC78-E8EB-4B03-BE04-7DFB04BD7CD6}">
      <dgm:prSet/>
      <dgm:spPr/>
      <dgm:t>
        <a:bodyPr/>
        <a:lstStyle/>
        <a:p>
          <a:endParaRPr lang="en-US"/>
        </a:p>
      </dgm:t>
    </dgm:pt>
    <dgm:pt modelId="{A7E88381-25F9-48B1-BBD1-C969B4B3FC98}">
      <dgm:prSet phldrT="[Text]" phldr="1"/>
      <dgm:spPr/>
      <dgm:t>
        <a:bodyPr/>
        <a:lstStyle/>
        <a:p>
          <a:endParaRPr lang="en-US"/>
        </a:p>
      </dgm:t>
    </dgm:pt>
    <dgm:pt modelId="{18899E26-422D-46C7-9CDE-8A94B87C2E27}" type="parTrans" cxnId="{50204022-940B-4709-978B-FCD91A3C20FC}">
      <dgm:prSet/>
      <dgm:spPr/>
      <dgm:t>
        <a:bodyPr/>
        <a:lstStyle/>
        <a:p>
          <a:endParaRPr lang="en-US"/>
        </a:p>
      </dgm:t>
    </dgm:pt>
    <dgm:pt modelId="{2DB43D52-2A03-42AF-9D5E-D4E8D3990E25}" type="sibTrans" cxnId="{50204022-940B-4709-978B-FCD91A3C20FC}">
      <dgm:prSet/>
      <dgm:spPr/>
      <dgm:t>
        <a:bodyPr/>
        <a:lstStyle/>
        <a:p>
          <a:endParaRPr lang="en-US"/>
        </a:p>
      </dgm:t>
    </dgm:pt>
    <dgm:pt modelId="{8F50EE34-A4CD-4ECB-91D1-4B07437DC5AC}">
      <dgm:prSet phldrT="[Text]" phldr="1"/>
      <dgm:spPr/>
      <dgm:t>
        <a:bodyPr/>
        <a:lstStyle/>
        <a:p>
          <a:endParaRPr lang="en-US"/>
        </a:p>
      </dgm:t>
    </dgm:pt>
    <dgm:pt modelId="{9FDDA2B9-8BE6-41D5-874E-3AE4E017ABAC}" type="parTrans" cxnId="{72BF9795-1EAF-4918-A92B-1661335E7144}">
      <dgm:prSet/>
      <dgm:spPr/>
      <dgm:t>
        <a:bodyPr/>
        <a:lstStyle/>
        <a:p>
          <a:endParaRPr lang="en-US"/>
        </a:p>
      </dgm:t>
    </dgm:pt>
    <dgm:pt modelId="{9B99638E-CAB7-420E-A3F7-B035F3581EB2}" type="sibTrans" cxnId="{72BF9795-1EAF-4918-A92B-1661335E7144}">
      <dgm:prSet/>
      <dgm:spPr/>
      <dgm:t>
        <a:bodyPr/>
        <a:lstStyle/>
        <a:p>
          <a:endParaRPr lang="en-US"/>
        </a:p>
      </dgm:t>
    </dgm:pt>
    <dgm:pt modelId="{C06531CE-695D-469E-ABD0-BD4F5E3D17B8}">
      <dgm:prSet phldrT="[Text]" phldr="1"/>
      <dgm:spPr/>
      <dgm:t>
        <a:bodyPr/>
        <a:lstStyle/>
        <a:p>
          <a:endParaRPr lang="en-US"/>
        </a:p>
      </dgm:t>
    </dgm:pt>
    <dgm:pt modelId="{8985811E-D60B-4F7B-8E91-FCB51B6CECD9}" type="parTrans" cxnId="{E38CFEEA-B7C3-4F59-B10F-3529D17E47BF}">
      <dgm:prSet/>
      <dgm:spPr/>
      <dgm:t>
        <a:bodyPr/>
        <a:lstStyle/>
        <a:p>
          <a:endParaRPr lang="en-US"/>
        </a:p>
      </dgm:t>
    </dgm:pt>
    <dgm:pt modelId="{9166ED12-FA6D-4895-97AA-77A4643514D6}" type="sibTrans" cxnId="{E38CFEEA-B7C3-4F59-B10F-3529D17E47BF}">
      <dgm:prSet/>
      <dgm:spPr/>
      <dgm:t>
        <a:bodyPr/>
        <a:lstStyle/>
        <a:p>
          <a:endParaRPr lang="en-US"/>
        </a:p>
      </dgm:t>
    </dgm:pt>
    <dgm:pt modelId="{FB7BEED9-CD93-4F2E-A499-1554FAD37B65}" type="pres">
      <dgm:prSet presAssocID="{F31BA2C1-3423-456B-92B8-BD508FCA0A0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1205921-3F0B-4EE3-B2A3-840172C54213}" type="pres">
      <dgm:prSet presAssocID="{793A218E-7BB0-4DBF-995C-E5E76D976187}" presName="compNode" presStyleCnt="0"/>
      <dgm:spPr/>
    </dgm:pt>
    <dgm:pt modelId="{DC58C44D-C852-4C70-86BC-FC90FC941017}" type="pres">
      <dgm:prSet presAssocID="{793A218E-7BB0-4DBF-995C-E5E76D976187}" presName="pictRect" presStyleLbl="node1" presStyleIdx="0" presStyleCnt="4"/>
      <dgm:spPr/>
    </dgm:pt>
    <dgm:pt modelId="{0556BA59-E864-4077-930E-C59EE17B9785}" type="pres">
      <dgm:prSet presAssocID="{793A218E-7BB0-4DBF-995C-E5E76D976187}" presName="textRec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6E91D2-12BD-43C0-A120-FC01B7054AD4}" type="pres">
      <dgm:prSet presAssocID="{B5137DDA-FBFB-4D38-9E65-58D1EB6FBCA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C2AEB239-1ED8-452F-921A-E1FD851223A8}" type="pres">
      <dgm:prSet presAssocID="{A7E88381-25F9-48B1-BBD1-C969B4B3FC98}" presName="compNode" presStyleCnt="0"/>
      <dgm:spPr/>
    </dgm:pt>
    <dgm:pt modelId="{28EF24ED-2E55-490A-B947-C720CE662F0B}" type="pres">
      <dgm:prSet presAssocID="{A7E88381-25F9-48B1-BBD1-C969B4B3FC98}" presName="pictRect" presStyleLbl="node1" presStyleIdx="1" presStyleCnt="4"/>
      <dgm:spPr/>
    </dgm:pt>
    <dgm:pt modelId="{FC6C3DDE-4471-44B4-8511-323E5C5FEEAB}" type="pres">
      <dgm:prSet presAssocID="{A7E88381-25F9-48B1-BBD1-C969B4B3FC98}" presName="textRec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9694DE-F5ED-4869-90F5-910D39A53453}" type="pres">
      <dgm:prSet presAssocID="{2DB43D52-2A03-42AF-9D5E-D4E8D3990E2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D9F0420-76CC-4398-9A8D-62552A6D68E8}" type="pres">
      <dgm:prSet presAssocID="{8F50EE34-A4CD-4ECB-91D1-4B07437DC5AC}" presName="compNode" presStyleCnt="0"/>
      <dgm:spPr/>
    </dgm:pt>
    <dgm:pt modelId="{514E56AC-0B5B-4C42-9968-04CCD51F62DD}" type="pres">
      <dgm:prSet presAssocID="{8F50EE34-A4CD-4ECB-91D1-4B07437DC5AC}" presName="pictRect" presStyleLbl="node1" presStyleIdx="2" presStyleCnt="4"/>
      <dgm:spPr/>
    </dgm:pt>
    <dgm:pt modelId="{82912012-6F01-4A7F-9720-0E9DC6E4C53E}" type="pres">
      <dgm:prSet presAssocID="{8F50EE34-A4CD-4ECB-91D1-4B07437DC5AC}" presName="textRec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917454-75F4-4550-80DF-839D531D69CD}" type="pres">
      <dgm:prSet presAssocID="{9B99638E-CAB7-420E-A3F7-B035F3581EB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4C3EFE6-0129-48A9-B730-F2383CB0C6B0}" type="pres">
      <dgm:prSet presAssocID="{C06531CE-695D-469E-ABD0-BD4F5E3D17B8}" presName="compNode" presStyleCnt="0"/>
      <dgm:spPr/>
    </dgm:pt>
    <dgm:pt modelId="{E5FA46B5-EF5E-4356-8FDE-2E9D6A4284F2}" type="pres">
      <dgm:prSet presAssocID="{C06531CE-695D-469E-ABD0-BD4F5E3D17B8}" presName="pictRect" presStyleLbl="node1" presStyleIdx="3" presStyleCnt="4"/>
      <dgm:spPr/>
    </dgm:pt>
    <dgm:pt modelId="{92ED4F6C-EFD2-4F08-B8A2-CFE1C092758E}" type="pres">
      <dgm:prSet presAssocID="{C06531CE-695D-469E-ABD0-BD4F5E3D17B8}" presName="textRec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BF9795-1EAF-4918-A92B-1661335E7144}" srcId="{F31BA2C1-3423-456B-92B8-BD508FCA0A05}" destId="{8F50EE34-A4CD-4ECB-91D1-4B07437DC5AC}" srcOrd="2" destOrd="0" parTransId="{9FDDA2B9-8BE6-41D5-874E-3AE4E017ABAC}" sibTransId="{9B99638E-CAB7-420E-A3F7-B035F3581EB2}"/>
    <dgm:cxn modelId="{A0D9A667-707B-4B7F-9223-ABABE0682B91}" type="presOf" srcId="{C06531CE-695D-469E-ABD0-BD4F5E3D17B8}" destId="{92ED4F6C-EFD2-4F08-B8A2-CFE1C092758E}" srcOrd="0" destOrd="0" presId="urn:microsoft.com/office/officeart/2005/8/layout/pList1"/>
    <dgm:cxn modelId="{1A2736FE-D223-4D8A-AB22-97F0DA986652}" type="presOf" srcId="{A7E88381-25F9-48B1-BBD1-C969B4B3FC98}" destId="{FC6C3DDE-4471-44B4-8511-323E5C5FEEAB}" srcOrd="0" destOrd="0" presId="urn:microsoft.com/office/officeart/2005/8/layout/pList1"/>
    <dgm:cxn modelId="{9702C9EC-39DA-43E0-B6A8-C78EA728D9CA}" type="presOf" srcId="{9B99638E-CAB7-420E-A3F7-B035F3581EB2}" destId="{88917454-75F4-4550-80DF-839D531D69CD}" srcOrd="0" destOrd="0" presId="urn:microsoft.com/office/officeart/2005/8/layout/pList1"/>
    <dgm:cxn modelId="{B9C248DA-9322-48FA-B0B0-DDACEF3625E2}" type="presOf" srcId="{8F50EE34-A4CD-4ECB-91D1-4B07437DC5AC}" destId="{82912012-6F01-4A7F-9720-0E9DC6E4C53E}" srcOrd="0" destOrd="0" presId="urn:microsoft.com/office/officeart/2005/8/layout/pList1"/>
    <dgm:cxn modelId="{C2C5BFAD-C3EB-4AA8-8913-52D5DD3112EE}" type="presOf" srcId="{793A218E-7BB0-4DBF-995C-E5E76D976187}" destId="{0556BA59-E864-4077-930E-C59EE17B9785}" srcOrd="0" destOrd="0" presId="urn:microsoft.com/office/officeart/2005/8/layout/pList1"/>
    <dgm:cxn modelId="{E38CFEEA-B7C3-4F59-B10F-3529D17E47BF}" srcId="{F31BA2C1-3423-456B-92B8-BD508FCA0A05}" destId="{C06531CE-695D-469E-ABD0-BD4F5E3D17B8}" srcOrd="3" destOrd="0" parTransId="{8985811E-D60B-4F7B-8E91-FCB51B6CECD9}" sibTransId="{9166ED12-FA6D-4895-97AA-77A4643514D6}"/>
    <dgm:cxn modelId="{ECF4BEC5-4DAB-4379-9F28-3124B5CCB945}" type="presOf" srcId="{F31BA2C1-3423-456B-92B8-BD508FCA0A05}" destId="{FB7BEED9-CD93-4F2E-A499-1554FAD37B65}" srcOrd="0" destOrd="0" presId="urn:microsoft.com/office/officeart/2005/8/layout/pList1"/>
    <dgm:cxn modelId="{1C5C4009-C925-4BB5-AB8F-565E5E7CDBED}" type="presOf" srcId="{B5137DDA-FBFB-4D38-9E65-58D1EB6FBCA6}" destId="{6B6E91D2-12BD-43C0-A120-FC01B7054AD4}" srcOrd="0" destOrd="0" presId="urn:microsoft.com/office/officeart/2005/8/layout/pList1"/>
    <dgm:cxn modelId="{F4BD2F73-D179-48A0-B1D0-ABE5567C6DBD}" type="presOf" srcId="{2DB43D52-2A03-42AF-9D5E-D4E8D3990E25}" destId="{F49694DE-F5ED-4869-90F5-910D39A53453}" srcOrd="0" destOrd="0" presId="urn:microsoft.com/office/officeart/2005/8/layout/pList1"/>
    <dgm:cxn modelId="{50204022-940B-4709-978B-FCD91A3C20FC}" srcId="{F31BA2C1-3423-456B-92B8-BD508FCA0A05}" destId="{A7E88381-25F9-48B1-BBD1-C969B4B3FC98}" srcOrd="1" destOrd="0" parTransId="{18899E26-422D-46C7-9CDE-8A94B87C2E27}" sibTransId="{2DB43D52-2A03-42AF-9D5E-D4E8D3990E25}"/>
    <dgm:cxn modelId="{7FBFEC78-E8EB-4B03-BE04-7DFB04BD7CD6}" srcId="{F31BA2C1-3423-456B-92B8-BD508FCA0A05}" destId="{793A218E-7BB0-4DBF-995C-E5E76D976187}" srcOrd="0" destOrd="0" parTransId="{9DD84C87-16D2-4BDD-8753-0935AC74425B}" sibTransId="{B5137DDA-FBFB-4D38-9E65-58D1EB6FBCA6}"/>
    <dgm:cxn modelId="{E716D7E6-4A53-4C85-9A16-1505757A6083}" type="presParOf" srcId="{FB7BEED9-CD93-4F2E-A499-1554FAD37B65}" destId="{A1205921-3F0B-4EE3-B2A3-840172C54213}" srcOrd="0" destOrd="0" presId="urn:microsoft.com/office/officeart/2005/8/layout/pList1"/>
    <dgm:cxn modelId="{2366DED9-8E46-4C13-A78A-AFE7D5E028E5}" type="presParOf" srcId="{A1205921-3F0B-4EE3-B2A3-840172C54213}" destId="{DC58C44D-C852-4C70-86BC-FC90FC941017}" srcOrd="0" destOrd="0" presId="urn:microsoft.com/office/officeart/2005/8/layout/pList1"/>
    <dgm:cxn modelId="{91EE42EE-4613-44FF-8504-E69054E07B76}" type="presParOf" srcId="{A1205921-3F0B-4EE3-B2A3-840172C54213}" destId="{0556BA59-E864-4077-930E-C59EE17B9785}" srcOrd="1" destOrd="0" presId="urn:microsoft.com/office/officeart/2005/8/layout/pList1"/>
    <dgm:cxn modelId="{0102D7B3-E291-4C9E-8432-6D5385B677BC}" type="presParOf" srcId="{FB7BEED9-CD93-4F2E-A499-1554FAD37B65}" destId="{6B6E91D2-12BD-43C0-A120-FC01B7054AD4}" srcOrd="1" destOrd="0" presId="urn:microsoft.com/office/officeart/2005/8/layout/pList1"/>
    <dgm:cxn modelId="{C0C4E448-1288-49EC-9B70-14FEABA48523}" type="presParOf" srcId="{FB7BEED9-CD93-4F2E-A499-1554FAD37B65}" destId="{C2AEB239-1ED8-452F-921A-E1FD851223A8}" srcOrd="2" destOrd="0" presId="urn:microsoft.com/office/officeart/2005/8/layout/pList1"/>
    <dgm:cxn modelId="{5A9D4CFB-5DC8-4C5D-BE70-5D2AD5140504}" type="presParOf" srcId="{C2AEB239-1ED8-452F-921A-E1FD851223A8}" destId="{28EF24ED-2E55-490A-B947-C720CE662F0B}" srcOrd="0" destOrd="0" presId="urn:microsoft.com/office/officeart/2005/8/layout/pList1"/>
    <dgm:cxn modelId="{C8693F71-6CE8-4B5F-9624-A2DE61434126}" type="presParOf" srcId="{C2AEB239-1ED8-452F-921A-E1FD851223A8}" destId="{FC6C3DDE-4471-44B4-8511-323E5C5FEEAB}" srcOrd="1" destOrd="0" presId="urn:microsoft.com/office/officeart/2005/8/layout/pList1"/>
    <dgm:cxn modelId="{CF3A89F7-010C-48FA-92C5-8292538357A3}" type="presParOf" srcId="{FB7BEED9-CD93-4F2E-A499-1554FAD37B65}" destId="{F49694DE-F5ED-4869-90F5-910D39A53453}" srcOrd="3" destOrd="0" presId="urn:microsoft.com/office/officeart/2005/8/layout/pList1"/>
    <dgm:cxn modelId="{41849F98-1ACA-44E8-BB98-6E3B0B2BA218}" type="presParOf" srcId="{FB7BEED9-CD93-4F2E-A499-1554FAD37B65}" destId="{2D9F0420-76CC-4398-9A8D-62552A6D68E8}" srcOrd="4" destOrd="0" presId="urn:microsoft.com/office/officeart/2005/8/layout/pList1"/>
    <dgm:cxn modelId="{FAF65EFB-E64D-49BC-BA0B-99A172BAFA2D}" type="presParOf" srcId="{2D9F0420-76CC-4398-9A8D-62552A6D68E8}" destId="{514E56AC-0B5B-4C42-9968-04CCD51F62DD}" srcOrd="0" destOrd="0" presId="urn:microsoft.com/office/officeart/2005/8/layout/pList1"/>
    <dgm:cxn modelId="{459B2E50-E17E-4278-BC66-F6AA936F6B4D}" type="presParOf" srcId="{2D9F0420-76CC-4398-9A8D-62552A6D68E8}" destId="{82912012-6F01-4A7F-9720-0E9DC6E4C53E}" srcOrd="1" destOrd="0" presId="urn:microsoft.com/office/officeart/2005/8/layout/pList1"/>
    <dgm:cxn modelId="{75A23554-FF63-4D19-9854-B446BEF8003F}" type="presParOf" srcId="{FB7BEED9-CD93-4F2E-A499-1554FAD37B65}" destId="{88917454-75F4-4550-80DF-839D531D69CD}" srcOrd="5" destOrd="0" presId="urn:microsoft.com/office/officeart/2005/8/layout/pList1"/>
    <dgm:cxn modelId="{5AC901B9-CA81-436B-B456-1B46427A0860}" type="presParOf" srcId="{FB7BEED9-CD93-4F2E-A499-1554FAD37B65}" destId="{F4C3EFE6-0129-48A9-B730-F2383CB0C6B0}" srcOrd="6" destOrd="0" presId="urn:microsoft.com/office/officeart/2005/8/layout/pList1"/>
    <dgm:cxn modelId="{CCCC3BE7-3D87-4E9B-9C86-2B6A0B1EC8CA}" type="presParOf" srcId="{F4C3EFE6-0129-48A9-B730-F2383CB0C6B0}" destId="{E5FA46B5-EF5E-4356-8FDE-2E9D6A4284F2}" srcOrd="0" destOrd="0" presId="urn:microsoft.com/office/officeart/2005/8/layout/pList1"/>
    <dgm:cxn modelId="{6D839F84-A863-4609-9573-63D03CF5547E}" type="presParOf" srcId="{F4C3EFE6-0129-48A9-B730-F2383CB0C6B0}" destId="{92ED4F6C-EFD2-4F08-B8A2-CFE1C092758E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8C44D-C852-4C70-86BC-FC90FC941017}">
      <dsp:nvSpPr>
        <dsp:cNvPr id="0" name=""/>
        <dsp:cNvSpPr/>
      </dsp:nvSpPr>
      <dsp:spPr>
        <a:xfrm>
          <a:off x="3719" y="911894"/>
          <a:ext cx="1769947" cy="121949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56BA59-E864-4077-930E-C59EE17B9785}">
      <dsp:nvSpPr>
        <dsp:cNvPr id="0" name=""/>
        <dsp:cNvSpPr/>
      </dsp:nvSpPr>
      <dsp:spPr>
        <a:xfrm>
          <a:off x="3719" y="2131388"/>
          <a:ext cx="1769947" cy="65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719" y="2131388"/>
        <a:ext cx="1769947" cy="656650"/>
      </dsp:txXfrm>
    </dsp:sp>
    <dsp:sp modelId="{28EF24ED-2E55-490A-B947-C720CE662F0B}">
      <dsp:nvSpPr>
        <dsp:cNvPr id="0" name=""/>
        <dsp:cNvSpPr/>
      </dsp:nvSpPr>
      <dsp:spPr>
        <a:xfrm>
          <a:off x="1950736" y="911894"/>
          <a:ext cx="1769947" cy="121949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13333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6C3DDE-4471-44B4-8511-323E5C5FEEAB}">
      <dsp:nvSpPr>
        <dsp:cNvPr id="0" name=""/>
        <dsp:cNvSpPr/>
      </dsp:nvSpPr>
      <dsp:spPr>
        <a:xfrm>
          <a:off x="1950736" y="2131388"/>
          <a:ext cx="1769947" cy="65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1950736" y="2131388"/>
        <a:ext cx="1769947" cy="656650"/>
      </dsp:txXfrm>
    </dsp:sp>
    <dsp:sp modelId="{514E56AC-0B5B-4C42-9968-04CCD51F62DD}">
      <dsp:nvSpPr>
        <dsp:cNvPr id="0" name=""/>
        <dsp:cNvSpPr/>
      </dsp:nvSpPr>
      <dsp:spPr>
        <a:xfrm>
          <a:off x="3897753" y="911894"/>
          <a:ext cx="1769947" cy="121949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26667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912012-6F01-4A7F-9720-0E9DC6E4C53E}">
      <dsp:nvSpPr>
        <dsp:cNvPr id="0" name=""/>
        <dsp:cNvSpPr/>
      </dsp:nvSpPr>
      <dsp:spPr>
        <a:xfrm>
          <a:off x="3897753" y="2131388"/>
          <a:ext cx="1769947" cy="65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3897753" y="2131388"/>
        <a:ext cx="1769947" cy="656650"/>
      </dsp:txXfrm>
    </dsp:sp>
    <dsp:sp modelId="{E5FA46B5-EF5E-4356-8FDE-2E9D6A4284F2}">
      <dsp:nvSpPr>
        <dsp:cNvPr id="0" name=""/>
        <dsp:cNvSpPr/>
      </dsp:nvSpPr>
      <dsp:spPr>
        <a:xfrm>
          <a:off x="5844769" y="911894"/>
          <a:ext cx="1769947" cy="1219493"/>
        </a:xfrm>
        <a:prstGeom prst="roundRect">
          <a:avLst/>
        </a:prstGeom>
        <a:solidFill>
          <a:schemeClr val="accent5">
            <a:alpha val="90000"/>
            <a:hueOff val="0"/>
            <a:satOff val="0"/>
            <a:lumOff val="0"/>
            <a:alphaOff val="-4000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ED4F6C-EFD2-4F08-B8A2-CFE1C092758E}">
      <dsp:nvSpPr>
        <dsp:cNvPr id="0" name=""/>
        <dsp:cNvSpPr/>
      </dsp:nvSpPr>
      <dsp:spPr>
        <a:xfrm>
          <a:off x="5844769" y="2131388"/>
          <a:ext cx="1769947" cy="656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472" tIns="220472" rIns="220472" bIns="0" numCol="1" spcCol="1270" anchor="t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100" kern="1200"/>
        </a:p>
      </dsp:txBody>
      <dsp:txXfrm>
        <a:off x="5844769" y="2131388"/>
        <a:ext cx="1769947" cy="656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9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8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3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3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39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5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74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449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9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4520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506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2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>
          <a:xfrm>
            <a:off x="4224528" y="457200"/>
            <a:ext cx="3200400" cy="274320"/>
          </a:xfrm>
        </p:spPr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92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094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583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5492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790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3200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B58B80-D2DB-A0A1-0362-1157E9087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968252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0562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67032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39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428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7B5E29-6335-83BC-FA01-FAE422D26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21523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F9FD95-086F-282B-820C-8CDAD4A6EEB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79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430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209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928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12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271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258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614EE8-A47E-4297-B2D2-3201FFB6E890}"/>
              </a:ext>
            </a:extLst>
          </p:cNvPr>
          <p:cNvSpPr/>
          <p:nvPr/>
        </p:nvSpPr>
        <p:spPr>
          <a:xfrm>
            <a:off x="0" y="0"/>
            <a:ext cx="12192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59C9A03-4BDE-4B9B-87AF-31F18D7216E2}"/>
              </a:ext>
            </a:extLst>
          </p:cNvPr>
          <p:cNvCxnSpPr/>
          <p:nvPr/>
        </p:nvCxnSpPr>
        <p:spPr>
          <a:xfrm>
            <a:off x="0" y="2925764"/>
            <a:ext cx="12192000" cy="15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25405F4D-72A8-4669-A346-70CCE39C682D}"/>
              </a:ext>
            </a:extLst>
          </p:cNvPr>
          <p:cNvSpPr/>
          <p:nvPr/>
        </p:nvSpPr>
        <p:spPr>
          <a:xfrm>
            <a:off x="3352800" y="2362201"/>
            <a:ext cx="54864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400"/>
              </a:spcBef>
              <a:defRPr/>
            </a:pPr>
            <a:endParaRPr lang="en-US" sz="18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0534" y="3045461"/>
            <a:ext cx="5350933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420534" y="2397760"/>
            <a:ext cx="5350933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10">
            <a:extLst>
              <a:ext uri="{FF2B5EF4-FFF2-40B4-BE49-F238E27FC236}">
                <a16:creationId xmlns:a16="http://schemas.microsoft.com/office/drawing/2014/main" id="{A54A5953-16EC-4F61-9AF7-13CBD0F22AF5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/>
            </a:lvl1pPr>
          </a:lstStyle>
          <a:p>
            <a:pPr>
              <a:defRPr/>
            </a:pPr>
            <a:fld id="{F7231414-B146-4A9B-BABF-C1AD56B678AB}" type="datetime4">
              <a:rPr lang="en-US"/>
              <a:pPr>
                <a:defRPr/>
              </a:pPr>
              <a:t>July 29, 2024</a:t>
            </a:fld>
            <a:endParaRPr lang="en-US"/>
          </a:p>
        </p:txBody>
      </p:sp>
      <p:sp>
        <p:nvSpPr>
          <p:cNvPr id="8" name="Slide Number Placeholder 16">
            <a:extLst>
              <a:ext uri="{FF2B5EF4-FFF2-40B4-BE49-F238E27FC236}">
                <a16:creationId xmlns:a16="http://schemas.microsoft.com/office/drawing/2014/main" id="{291FED6D-899B-4BAE-811D-D3FF73C1DE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191155E-84AF-489A-8356-DE12B3B8CC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Footer Placeholder 18">
            <a:extLst>
              <a:ext uri="{FF2B5EF4-FFF2-40B4-BE49-F238E27FC236}">
                <a16:creationId xmlns:a16="http://schemas.microsoft.com/office/drawing/2014/main" id="{89F93DF4-7A12-4921-B61A-998729C943E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1347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609600" y="2020824"/>
            <a:ext cx="10972800" cy="4075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F11E7-7F31-4925-90C7-975BCA383E7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AF2D0-7417-4A57-9B82-15B4BDE33776}" type="datetime4">
              <a:rPr lang="en-US"/>
              <a:pPr>
                <a:defRPr/>
              </a:pPr>
              <a:t>July 29,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5D9C3-8585-44CE-96D1-9BC2142C86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3D9562-00DA-4683-96BD-6DC69628692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8A1E8-6EB9-44FA-9B97-6E016460F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01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911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6D8BFA0-8BCB-4F39-B398-07A320325E3F}"/>
              </a:ext>
            </a:extLst>
          </p:cNvPr>
          <p:cNvSpPr/>
          <p:nvPr/>
        </p:nvSpPr>
        <p:spPr>
          <a:xfrm>
            <a:off x="0" y="3922714"/>
            <a:ext cx="12192000" cy="293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68E99FD-1A0B-4796-92B2-598A0E63757A}"/>
              </a:ext>
            </a:extLst>
          </p:cNvPr>
          <p:cNvCxnSpPr/>
          <p:nvPr/>
        </p:nvCxnSpPr>
        <p:spPr>
          <a:xfrm>
            <a:off x="0" y="3921125"/>
            <a:ext cx="12192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D8B483DD-B6C4-43D8-B4B8-8A7D5B1AB467}"/>
              </a:ext>
            </a:extLst>
          </p:cNvPr>
          <p:cNvSpPr/>
          <p:nvPr/>
        </p:nvSpPr>
        <p:spPr>
          <a:xfrm>
            <a:off x="3352800" y="3368676"/>
            <a:ext cx="5486400" cy="112712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anchor="ctr">
            <a:normAutofit/>
          </a:bodyPr>
          <a:lstStyle/>
          <a:p>
            <a:pPr algn="ctr" eaLnBrk="1" hangingPunct="1">
              <a:spcBef>
                <a:spcPts val="400"/>
              </a:spcBef>
              <a:defRPr/>
            </a:pPr>
            <a:endParaRPr lang="en-US" sz="1800" b="1" cap="all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3372070" y="3367247"/>
            <a:ext cx="5447863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bIns="0" anchor="b"/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3358057" y="4084577"/>
            <a:ext cx="5475889" cy="397094"/>
          </a:xfrm>
        </p:spPr>
        <p:txBody>
          <a:bodyPr tIns="0" anchor="t" anchorCtr="0"/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12">
            <a:extLst>
              <a:ext uri="{FF2B5EF4-FFF2-40B4-BE49-F238E27FC236}">
                <a16:creationId xmlns:a16="http://schemas.microsoft.com/office/drawing/2014/main" id="{3E36DE35-284E-4705-BA69-679DAE575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015E2-1AF6-4C4F-9F99-FAC59EFA6FB8}" type="datetime4">
              <a:rPr lang="en-US"/>
              <a:pPr>
                <a:defRPr/>
              </a:pPr>
              <a:t>July 29, 2024</a:t>
            </a:fld>
            <a:endParaRPr lang="en-US"/>
          </a:p>
        </p:txBody>
      </p:sp>
      <p:sp>
        <p:nvSpPr>
          <p:cNvPr id="8" name="Slide Number Placeholder 13">
            <a:extLst>
              <a:ext uri="{FF2B5EF4-FFF2-40B4-BE49-F238E27FC236}">
                <a16:creationId xmlns:a16="http://schemas.microsoft.com/office/drawing/2014/main" id="{484A5379-FF4C-49E1-8331-09C1CAB6AD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FD8B29-ADE2-4699-85A6-0E892BF131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Footer Placeholder 14">
            <a:extLst>
              <a:ext uri="{FF2B5EF4-FFF2-40B4-BE49-F238E27FC236}">
                <a16:creationId xmlns:a16="http://schemas.microsoft.com/office/drawing/2014/main" id="{B0695633-2440-4709-9326-C6D5FDC9D20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00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020824"/>
            <a:ext cx="5364480" cy="40050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2DDDEC-26AF-40B6-9E73-6E04BB4954A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ECB50-F737-4075-8B1D-77C558761D59}" type="datetime4">
              <a:rPr lang="en-US"/>
              <a:pPr>
                <a:defRPr/>
              </a:pPr>
              <a:t>July 29, 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871181-9712-4190-A474-70098D7D956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C10FE3-1B4A-4266-9E67-0C4B239D9E3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80B89-B55F-486A-8FFB-C268D66B9C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3482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609601" y="2819400"/>
            <a:ext cx="536448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6217920" y="2816352"/>
            <a:ext cx="5364480" cy="3209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6217920" y="2020824"/>
            <a:ext cx="5364480" cy="704088"/>
          </a:xfrm>
          <a:noFill/>
          <a:ln w="98425" cmpd="thinThick">
            <a:noFill/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C507ECA-ADE5-4F32-B641-3FBBAF914DA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3A9D76-5CCA-430C-8E58-B3C626EC234D}" type="datetime4">
              <a:rPr lang="en-US"/>
              <a:pPr>
                <a:defRPr/>
              </a:pPr>
              <a:t>July 29, 2024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1B9C59F-7D8A-46B7-94C4-879E32E6E59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B51CC48-68D7-4ADA-A40B-ED83BA49ED9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EA492-486A-4D8E-9930-6FD61F8868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8803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58AB0B4-2D64-4137-A95E-B9DE110E3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A20E4-D35F-404C-8CED-9332D4A8046B}" type="datetime4">
              <a:rPr lang="en-US"/>
              <a:pPr>
                <a:defRPr/>
              </a:pPr>
              <a:t>July 29, 2024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7E998F2-5015-47C6-AA2C-0E2D878FB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2939AD3-CF6F-4531-AD92-E424F3CA4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8CEA8-EBBB-4BE5-A9DB-230E6F290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857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>
            <a:extLst>
              <a:ext uri="{FF2B5EF4-FFF2-40B4-BE49-F238E27FC236}">
                <a16:creationId xmlns:a16="http://schemas.microsoft.com/office/drawing/2014/main" id="{EC6AACE3-F765-4C71-B954-FC37B5840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6A62-D0A8-446A-8ED0-6D06BB50CBE0}" type="datetime4">
              <a:rPr lang="en-US"/>
              <a:pPr>
                <a:defRPr/>
              </a:pPr>
              <a:t>July 29, 2024</a:t>
            </a:fld>
            <a:endParaRPr lang="en-US" dirty="0"/>
          </a:p>
        </p:txBody>
      </p:sp>
      <p:sp>
        <p:nvSpPr>
          <p:cNvPr id="3" name="Slide Number Placeholder 7">
            <a:extLst>
              <a:ext uri="{FF2B5EF4-FFF2-40B4-BE49-F238E27FC236}">
                <a16:creationId xmlns:a16="http://schemas.microsoft.com/office/drawing/2014/main" id="{EDB0F9C5-EEE7-4E0B-BC66-E219B6AF5B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745618B-0F67-4069-92D7-08ACA6AF7F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39227E0C-C0C8-4505-8686-18C992CAB7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935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981200" y="1914526"/>
            <a:ext cx="8229600" cy="3510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316480" y="5513832"/>
            <a:ext cx="7559040" cy="548640"/>
          </a:xfrm>
        </p:spPr>
        <p:txBody>
          <a:bodyPr tIns="0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84CFB1-8ECE-49AE-B894-6A0B0C572918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D6C57-EC31-4F7F-9957-9ED84A2AD949}" type="datetime4">
              <a:rPr lang="en-US"/>
              <a:pPr>
                <a:defRPr/>
              </a:pPr>
              <a:t>July 29, 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DD7EAEC-1695-4027-AA4C-1756B97ED6F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869B198-4358-4987-8979-E4AF8FB47D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138E8-B489-4EA3-BD30-9C85F9BB2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51383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69612" y="2026918"/>
            <a:ext cx="7252776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anchor="ctr" anchorCtr="0"/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316480" y="5516880"/>
            <a:ext cx="7559040" cy="548640"/>
          </a:xfrm>
        </p:spPr>
        <p:txBody>
          <a:bodyPr tIns="0" bIns="0" anchor="ctr" anchorCtr="0"/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352800" y="975360"/>
            <a:ext cx="5486400" cy="701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1609490-B465-41D9-AD81-0D8CDAF9A4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7DA13-D0C1-4F6B-B662-62D24544AD5D}" type="datetime4">
              <a:rPr lang="en-US"/>
              <a:pPr>
                <a:defRPr/>
              </a:pPr>
              <a:t>July 29, 2024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68A3AA-3E95-4E3A-91CA-2C648AEE646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62E58B-EBE5-473E-8F6F-8FAB37A0F5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267BB-DDEA-4050-BFEA-2F3D321750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684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97BBD-C717-404C-B45B-F3DE80778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881D6-B3F0-4CDB-9363-31833262A103}" type="datetime4">
              <a:rPr lang="en-US"/>
              <a:pPr>
                <a:defRPr/>
              </a:pPr>
              <a:t>July 29,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01556-A242-4BBB-A605-E583DDF44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A6619-9EBF-4E11-9E3E-62D0586BE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CC456-83FB-4D1E-B9D1-A3CBBBD243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3112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3A2445-A3EF-4379-99E5-28B1E7908E54}"/>
              </a:ext>
            </a:extLst>
          </p:cNvPr>
          <p:cNvCxnSpPr/>
          <p:nvPr/>
        </p:nvCxnSpPr>
        <p:spPr>
          <a:xfrm rot="5400000">
            <a:off x="6832601" y="3428471"/>
            <a:ext cx="6858000" cy="4233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B5667415-ADC8-482D-AD6A-D68BA3C9E7A6}"/>
              </a:ext>
            </a:extLst>
          </p:cNvPr>
          <p:cNvSpPr/>
          <p:nvPr/>
        </p:nvSpPr>
        <p:spPr bwMode="hidden">
          <a:xfrm>
            <a:off x="0" y="0"/>
            <a:ext cx="10261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1"/>
            <a:ext cx="8839200" cy="5029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52000" y="914401"/>
            <a:ext cx="1235973" cy="5029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DAD8959-E741-41B4-AA4B-511087C5C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D10E-D6EF-4634-8B08-13C30561E974}" type="datetime4">
              <a:rPr lang="en-US"/>
              <a:pPr>
                <a:defRPr/>
              </a:pPr>
              <a:t>July 29, 2024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6AC641-986C-40CD-9A2E-7AEFE7C8F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33EB143-95FD-42F1-9CB1-B8CD9FC5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2AF593-59E7-4FF2-B56C-94AB626346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386366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42902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32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330592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59585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62814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660609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40044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898090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91175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14133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60791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568" y="171450"/>
            <a:ext cx="2595033" cy="5924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7467" y="171450"/>
            <a:ext cx="7581900" cy="5924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95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88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467" y="171450"/>
            <a:ext cx="10337800" cy="11239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178416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73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11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29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6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7FEFC8-12BE-43C4-A523-C1DC2763D84C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2AC5DB-59C3-4515-BAF9-611C0D8B0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74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145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  <p:sldLayoutId id="2147483768" r:id="rId18"/>
    <p:sldLayoutId id="2147483769" r:id="rId19"/>
    <p:sldLayoutId id="2147483770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D9EC20-5A42-4B17-85B2-CE9A2438034A}"/>
              </a:ext>
            </a:extLst>
          </p:cNvPr>
          <p:cNvSpPr/>
          <p:nvPr/>
        </p:nvSpPr>
        <p:spPr bwMode="hidden">
          <a:xfrm>
            <a:off x="0" y="1336676"/>
            <a:ext cx="12192000" cy="5521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CDDDF-33EC-4196-9078-2CAA7E49F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2019300"/>
            <a:ext cx="10972800" cy="4117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27F2D9-0C76-4CC5-84CF-07251A493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75100" y="273050"/>
            <a:ext cx="42418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  <a:latin typeface="Times" pitchFamily="26" charset="0"/>
              </a:defRPr>
            </a:lvl1pPr>
          </a:lstStyle>
          <a:p>
            <a:pPr>
              <a:defRPr/>
            </a:pPr>
            <a:fld id="{E8EA4D98-408E-445F-9C87-3CE22A0532FD}" type="datetime4">
              <a:rPr lang="en-US"/>
              <a:pPr>
                <a:defRPr/>
              </a:pPr>
              <a:t>July 29,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C79AA-6251-48BD-AE65-985DC08BF4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30400" y="6486525"/>
            <a:ext cx="83312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  <a:latin typeface="Times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8BFBF-14BF-4BAB-86E7-F61C207259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84800" y="6172200"/>
            <a:ext cx="1422400" cy="304800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200" b="1" smtClean="0"/>
            </a:lvl1pPr>
          </a:lstStyle>
          <a:p>
            <a:pPr>
              <a:defRPr/>
            </a:pPr>
            <a:fld id="{AB54B2EC-A3D1-4C67-9576-164721B26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82FB1A-6820-437D-9D15-DF12E5E5112F}"/>
              </a:ext>
            </a:extLst>
          </p:cNvPr>
          <p:cNvCxnSpPr/>
          <p:nvPr/>
        </p:nvCxnSpPr>
        <p:spPr>
          <a:xfrm>
            <a:off x="0" y="1331914"/>
            <a:ext cx="12192000" cy="1587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6BE4A3-59AE-4279-935D-AF850C50F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974726"/>
            <a:ext cx="5486400" cy="701675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773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ctr" rtl="0" eaLnBrk="0" fontAlgn="base" hangingPunct="0">
        <a:spcBef>
          <a:spcPts val="400"/>
        </a:spcBef>
        <a:spcAft>
          <a:spcPct val="0"/>
        </a:spcAft>
        <a:defRPr b="1" kern="1200" cap="all">
          <a:solidFill>
            <a:srgbClr val="404040"/>
          </a:solidFill>
          <a:latin typeface="+mj-lt"/>
          <a:ea typeface="Tunga" pitchFamily="2"/>
          <a:cs typeface="Tunga" pitchFamily="2"/>
        </a:defRPr>
      </a:lvl1pPr>
      <a:lvl2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2pPr>
      <a:lvl3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3pPr>
      <a:lvl4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4pPr>
      <a:lvl5pPr algn="ctr" rtl="0" eaLnBrk="0" fontAlgn="base" hangingPunct="0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5pPr>
      <a:lvl6pPr marL="4572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6pPr>
      <a:lvl7pPr marL="9144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7pPr>
      <a:lvl8pPr marL="13716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8pPr>
      <a:lvl9pPr marL="1828800" algn="ctr" rtl="0" fontAlgn="base">
        <a:spcBef>
          <a:spcPts val="400"/>
        </a:spcBef>
        <a:spcAft>
          <a:spcPct val="0"/>
        </a:spcAft>
        <a:defRPr b="1">
          <a:solidFill>
            <a:srgbClr val="404040"/>
          </a:solidFill>
          <a:latin typeface="Garamond" pitchFamily="18" charset="0"/>
          <a:ea typeface="Tunga" pitchFamily="2"/>
          <a:cs typeface="Tunga" pitchFamily="2"/>
        </a:defRPr>
      </a:lvl9pPr>
    </p:titleStyle>
    <p:bodyStyle>
      <a:lvl1pPr algn="ctr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defRPr sz="2000" kern="1200" spc="3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algn="ctr" rtl="0" eaLnBrk="0" fontAlgn="base" hangingPunct="0">
        <a:spcBef>
          <a:spcPts val="1200"/>
        </a:spcBef>
        <a:spcAft>
          <a:spcPct val="0"/>
        </a:spcAft>
        <a:buClr>
          <a:schemeClr val="accent1"/>
        </a:buClr>
        <a:defRPr sz="14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70718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9">
            <a:extLst>
              <a:ext uri="{FF2B5EF4-FFF2-40B4-BE49-F238E27FC236}">
                <a16:creationId xmlns:a16="http://schemas.microsoft.com/office/drawing/2014/main" id="{97C876A9-87E6-4A87-8DF7-7BDF9DB37D81}"/>
              </a:ext>
            </a:extLst>
          </p:cNvPr>
          <p:cNvGrpSpPr>
            <a:grpSpLocks/>
          </p:cNvGrpSpPr>
          <p:nvPr/>
        </p:nvGrpSpPr>
        <p:grpSpPr bwMode="auto">
          <a:xfrm>
            <a:off x="0" y="1385888"/>
            <a:ext cx="11152717" cy="290512"/>
            <a:chOff x="0" y="873"/>
            <a:chExt cx="5269" cy="183"/>
          </a:xfrm>
        </p:grpSpPr>
        <p:grpSp>
          <p:nvGrpSpPr>
            <p:cNvPr id="3078" name="Group 4">
              <a:extLst>
                <a:ext uri="{FF2B5EF4-FFF2-40B4-BE49-F238E27FC236}">
                  <a16:creationId xmlns:a16="http://schemas.microsoft.com/office/drawing/2014/main" id="{AD1A0FE5-7A32-4716-AC6F-40DE2B2CED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6" y="873"/>
              <a:ext cx="123" cy="182"/>
              <a:chOff x="5146" y="873"/>
              <a:chExt cx="123" cy="182"/>
            </a:xfrm>
          </p:grpSpPr>
          <p:sp>
            <p:nvSpPr>
              <p:cNvPr id="4117" name="Rectangle 2">
                <a:extLst>
                  <a:ext uri="{FF2B5EF4-FFF2-40B4-BE49-F238E27FC236}">
                    <a16:creationId xmlns:a16="http://schemas.microsoft.com/office/drawing/2014/main" id="{B1A9B998-3D71-4A3E-A1EA-5981DCD9E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0" y="873"/>
                <a:ext cx="29" cy="182"/>
              </a:xfrm>
              <a:prstGeom prst="rect">
                <a:avLst/>
              </a:prstGeom>
              <a:solidFill>
                <a:srgbClr val="C0C0FF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8" name="Rectangle 3">
                <a:extLst>
                  <a:ext uri="{FF2B5EF4-FFF2-40B4-BE49-F238E27FC236}">
                    <a16:creationId xmlns:a16="http://schemas.microsoft.com/office/drawing/2014/main" id="{22FD9A6D-25E5-4A0C-9121-4CE6CDAF82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6" y="873"/>
                <a:ext cx="59" cy="182"/>
              </a:xfrm>
              <a:prstGeom prst="rect">
                <a:avLst/>
              </a:prstGeom>
              <a:solidFill>
                <a:srgbClr val="C0C0FF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79" name="Group 7">
              <a:extLst>
                <a:ext uri="{FF2B5EF4-FFF2-40B4-BE49-F238E27FC236}">
                  <a16:creationId xmlns:a16="http://schemas.microsoft.com/office/drawing/2014/main" id="{CD5143C9-C941-4CB2-A818-D6F9E32FD6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36" y="873"/>
              <a:ext cx="263" cy="182"/>
              <a:chOff x="4836" y="873"/>
              <a:chExt cx="263" cy="182"/>
            </a:xfrm>
          </p:grpSpPr>
          <p:sp>
            <p:nvSpPr>
              <p:cNvPr id="4115" name="Rectangle 5">
                <a:extLst>
                  <a:ext uri="{FF2B5EF4-FFF2-40B4-BE49-F238E27FC236}">
                    <a16:creationId xmlns:a16="http://schemas.microsoft.com/office/drawing/2014/main" id="{0BA9F712-E418-4167-B2E4-4E7E62E1A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6" y="873"/>
                <a:ext cx="93" cy="182"/>
              </a:xfrm>
              <a:prstGeom prst="rect">
                <a:avLst/>
              </a:prstGeom>
              <a:solidFill>
                <a:srgbClr val="8080FF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6" name="Rectangle 6">
                <a:extLst>
                  <a:ext uri="{FF2B5EF4-FFF2-40B4-BE49-F238E27FC236}">
                    <a16:creationId xmlns:a16="http://schemas.microsoft.com/office/drawing/2014/main" id="{D2CC880F-7BF1-43B3-9DA3-D8623CAF85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6" y="873"/>
                <a:ext cx="127" cy="182"/>
              </a:xfrm>
              <a:prstGeom prst="rect">
                <a:avLst/>
              </a:prstGeom>
              <a:solidFill>
                <a:srgbClr val="8080FF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0" name="Group 10">
              <a:extLst>
                <a:ext uri="{FF2B5EF4-FFF2-40B4-BE49-F238E27FC236}">
                  <a16:creationId xmlns:a16="http://schemas.microsoft.com/office/drawing/2014/main" id="{0E6AAA9F-001A-4E27-947F-E37964CCF1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07" y="873"/>
              <a:ext cx="386" cy="182"/>
              <a:chOff x="4407" y="873"/>
              <a:chExt cx="386" cy="182"/>
            </a:xfrm>
          </p:grpSpPr>
          <p:sp>
            <p:nvSpPr>
              <p:cNvPr id="4113" name="Rectangle 8">
                <a:extLst>
                  <a:ext uri="{FF2B5EF4-FFF2-40B4-BE49-F238E27FC236}">
                    <a16:creationId xmlns:a16="http://schemas.microsoft.com/office/drawing/2014/main" id="{1CC61B12-549F-4AE3-86E9-7A2691794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9" y="873"/>
                <a:ext cx="154" cy="182"/>
              </a:xfrm>
              <a:prstGeom prst="rect">
                <a:avLst/>
              </a:prstGeom>
              <a:solidFill>
                <a:srgbClr val="4040FF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4" name="Rectangle 9">
                <a:extLst>
                  <a:ext uri="{FF2B5EF4-FFF2-40B4-BE49-F238E27FC236}">
                    <a16:creationId xmlns:a16="http://schemas.microsoft.com/office/drawing/2014/main" id="{B2E73486-6CF6-4929-9933-CEFD5FF04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7" y="873"/>
                <a:ext cx="189" cy="182"/>
              </a:xfrm>
              <a:prstGeom prst="rect">
                <a:avLst/>
              </a:prstGeom>
              <a:solidFill>
                <a:srgbClr val="4040FF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1" name="Group 15">
              <a:extLst>
                <a:ext uri="{FF2B5EF4-FFF2-40B4-BE49-F238E27FC236}">
                  <a16:creationId xmlns:a16="http://schemas.microsoft.com/office/drawing/2014/main" id="{44370045-E83F-4471-8B11-F8EDFA0BB9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6" y="873"/>
              <a:ext cx="1188" cy="183"/>
              <a:chOff x="3176" y="873"/>
              <a:chExt cx="1188" cy="183"/>
            </a:xfrm>
          </p:grpSpPr>
          <p:sp>
            <p:nvSpPr>
              <p:cNvPr id="4109" name="Rectangle 11">
                <a:extLst>
                  <a:ext uri="{FF2B5EF4-FFF2-40B4-BE49-F238E27FC236}">
                    <a16:creationId xmlns:a16="http://schemas.microsoft.com/office/drawing/2014/main" id="{5EE4564B-50C0-4403-BFA7-BB22C91B6C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6" y="873"/>
                <a:ext cx="218" cy="18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0" name="Rectangle 12">
                <a:extLst>
                  <a:ext uri="{FF2B5EF4-FFF2-40B4-BE49-F238E27FC236}">
                    <a16:creationId xmlns:a16="http://schemas.microsoft.com/office/drawing/2014/main" id="{23008F6D-7CDE-4292-80F2-7B877A148C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" y="873"/>
                <a:ext cx="249" cy="18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1" name="Rectangle 13">
                <a:extLst>
                  <a:ext uri="{FF2B5EF4-FFF2-40B4-BE49-F238E27FC236}">
                    <a16:creationId xmlns:a16="http://schemas.microsoft.com/office/drawing/2014/main" id="{2E83ACC0-C547-4CBF-A940-21FAA3311F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" y="873"/>
                <a:ext cx="283" cy="183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12" name="Rectangle 14">
                <a:extLst>
                  <a:ext uri="{FF2B5EF4-FFF2-40B4-BE49-F238E27FC236}">
                    <a16:creationId xmlns:a16="http://schemas.microsoft.com/office/drawing/2014/main" id="{55CEEA21-BF1B-40E3-B962-0650BD760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6" y="873"/>
                <a:ext cx="313" cy="182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</p:grpSp>
        <p:grpSp>
          <p:nvGrpSpPr>
            <p:cNvPr id="3082" name="Group 18">
              <a:extLst>
                <a:ext uri="{FF2B5EF4-FFF2-40B4-BE49-F238E27FC236}">
                  <a16:creationId xmlns:a16="http://schemas.microsoft.com/office/drawing/2014/main" id="{F687A477-18FD-4AFD-8DBB-96C2731A7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873"/>
              <a:ext cx="3136" cy="182"/>
              <a:chOff x="0" y="873"/>
              <a:chExt cx="3136" cy="182"/>
            </a:xfrm>
          </p:grpSpPr>
          <p:sp>
            <p:nvSpPr>
              <p:cNvPr id="4107" name="Rectangle 16">
                <a:extLst>
                  <a:ext uri="{FF2B5EF4-FFF2-40B4-BE49-F238E27FC236}">
                    <a16:creationId xmlns:a16="http://schemas.microsoft.com/office/drawing/2014/main" id="{3D4BFBF2-BACD-4395-BBC9-77C9F14D6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92" y="873"/>
                <a:ext cx="344" cy="182"/>
              </a:xfrm>
              <a:prstGeom prst="rect">
                <a:avLst/>
              </a:prstGeom>
              <a:solidFill>
                <a:srgbClr val="0000E0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  <p:sp>
            <p:nvSpPr>
              <p:cNvPr id="4108" name="Rectangle 17">
                <a:extLst>
                  <a:ext uri="{FF2B5EF4-FFF2-40B4-BE49-F238E27FC236}">
                    <a16:creationId xmlns:a16="http://schemas.microsoft.com/office/drawing/2014/main" id="{EB0340EE-94FF-4CA6-9D4E-CC8027297F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873"/>
                <a:ext cx="2750" cy="182"/>
              </a:xfrm>
              <a:prstGeom prst="rect">
                <a:avLst/>
              </a:prstGeom>
              <a:solidFill>
                <a:srgbClr val="0000E0"/>
              </a:solidFill>
              <a:ln>
                <a:noFill/>
              </a:ln>
              <a:effectLst/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26" charset="0"/>
                  </a:defRPr>
                </a:lvl9pPr>
              </a:lstStyle>
              <a:p>
                <a:pPr>
                  <a:defRPr/>
                </a:pPr>
                <a:endParaRPr lang="en-US" altLang="en-US" sz="240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044" name="Rectangle 20">
            <a:extLst>
              <a:ext uri="{FF2B5EF4-FFF2-40B4-BE49-F238E27FC236}">
                <a16:creationId xmlns:a16="http://schemas.microsoft.com/office/drawing/2014/main" id="{382B9756-B937-4C18-B467-23B3BE795F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97467" y="171450"/>
            <a:ext cx="10337800" cy="1123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5" name="Rectangle 21">
            <a:extLst>
              <a:ext uri="{FF2B5EF4-FFF2-40B4-BE49-F238E27FC236}">
                <a16:creationId xmlns:a16="http://schemas.microsoft.com/office/drawing/2014/main" id="{F1B9AE57-39BC-4EC1-8F77-FE94D7CE9B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7" name="Rectangle 23">
            <a:extLst>
              <a:ext uri="{FF2B5EF4-FFF2-40B4-BE49-F238E27FC236}">
                <a16:creationId xmlns:a16="http://schemas.microsoft.com/office/drawing/2014/main" id="{D620E413-8D6F-418B-ACAA-32029C99C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28000" y="6477000"/>
            <a:ext cx="42672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rgbClr val="114FFB"/>
              </a:buClr>
              <a:buSzPct val="75000"/>
              <a:buFont typeface="Monotype Sorts" charset="2"/>
              <a:buNone/>
              <a:defRPr/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pitchFamily="26" charset="0"/>
              </a:rPr>
              <a:t>Emam MA, EGYPT, 2003</a:t>
            </a:r>
          </a:p>
        </p:txBody>
      </p:sp>
    </p:spTree>
    <p:extLst>
      <p:ext uri="{BB962C8B-B14F-4D97-AF65-F5344CB8AC3E}">
        <p14:creationId xmlns:p14="http://schemas.microsoft.com/office/powerpoint/2010/main" val="33617760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2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2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2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2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2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2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2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pitchFamily="2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Monotype Sorts" charset="2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53191C-0203-A326-FF0E-BB7C06F79F91}"/>
              </a:ext>
            </a:extLst>
          </p:cNvPr>
          <p:cNvSpPr/>
          <p:nvPr/>
        </p:nvSpPr>
        <p:spPr>
          <a:xfrm>
            <a:off x="0" y="0"/>
            <a:ext cx="2305878" cy="16135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FAF6"/>
              </a:solidFill>
              <a:effectLst/>
              <a:uLnTx/>
              <a:uFillTx/>
              <a:latin typeface="Sabon Next LT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C69C2-3105-0247-A6DC-A37999FAC529}"/>
              </a:ext>
            </a:extLst>
          </p:cNvPr>
          <p:cNvSpPr/>
          <p:nvPr/>
        </p:nvSpPr>
        <p:spPr>
          <a:xfrm>
            <a:off x="3896139" y="1391478"/>
            <a:ext cx="43069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2C8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E745D-45E3-6E96-1CAD-6A240B27FD0B}"/>
              </a:ext>
            </a:extLst>
          </p:cNvPr>
          <p:cNvSpPr txBox="1"/>
          <p:nvPr/>
        </p:nvSpPr>
        <p:spPr>
          <a:xfrm>
            <a:off x="4473146" y="235865"/>
            <a:ext cx="3534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lgerian" panose="04020705040A02060702" pitchFamily="82" charset="0"/>
                <a:cs typeface="2  Bardiya" panose="00000400000000000000" pitchFamily="2" charset="-78"/>
              </a:rPr>
              <a:t>بسم الله الرحمن الرحیم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lgerian" panose="04020705040A02060702" pitchFamily="82" charset="0"/>
              <a:cs typeface="2  Bardiya" panose="00000400000000000000" pitchFamily="2" charset="-7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A9E6C-5217-6B73-379E-6440B51375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81" y="18191"/>
            <a:ext cx="1617316" cy="138457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4C4DBA1-9E66-6944-1F8C-D4C2E739BF81}"/>
              </a:ext>
            </a:extLst>
          </p:cNvPr>
          <p:cNvSpPr/>
          <p:nvPr/>
        </p:nvSpPr>
        <p:spPr>
          <a:xfrm>
            <a:off x="3942521" y="1402766"/>
            <a:ext cx="430695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30ACEC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B Nazanin" panose="00000400000000000000" pitchFamily="2" charset="-78"/>
              </a:rPr>
              <a:t>تشخیص بهنگام و درمان ناباروری در قالب نظام ارجاع و سطح بندی خدمات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202C8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2D8F-625E-E819-37E2-196BC1BB9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728" y="759655"/>
            <a:ext cx="6876789" cy="5133145"/>
          </a:xfrm>
        </p:spPr>
        <p:txBody>
          <a:bodyPr/>
          <a:lstStyle/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ارتقای آگاهی 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ارایه دهندگان خدمت 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در زمینه راه های پیشگیری از ناباروری،ارزیابی، تشخیص و درمان ناباروری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ارتقای سیستم ارزیابی، شناسایی،نشان دار کردن از سطح یک نظام سلامت و ارجاع افراد در معرض ناباروری و ناباروردر قالب نظام سطح بندی خدمات </a:t>
            </a:r>
          </a:p>
          <a:p>
            <a:pPr marL="285750" marR="0" lvl="0" indent="-285750" algn="r" defTabSz="4572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endParaRPr kumimoji="0" lang="fa-I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B Nazanin" panose="00000400000000000000" pitchFamily="2" charset="-78"/>
            </a:endParaRPr>
          </a:p>
          <a:p>
            <a:pPr marL="285750" marR="0" lvl="0" indent="-285750" algn="r" defTabSz="4572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ارتقای آگاهی جامعه درخصوص دانش باروری، کاهش عوامل مستعدکننده ناباروری، اصلاح  سبک زندگی و تغذیه ناسالم، عواقب افزایش سن ازدواج و فاصله سن ازدواج تا تولد اولین فرزند، عواقب تاخیر درفرزندآوری و افزایش فاصله بین موالید، عوارض </a:t>
            </a: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اقلام 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و روش های جلوگیری از </a:t>
            </a: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بارداری و تاثیر منفی آنها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بر 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باروری، عوارض سقط عمدی </a:t>
            </a:r>
            <a:r>
              <a:rPr kumimoji="0" lang="fa-I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جنین و </a:t>
            </a:r>
            <a:r>
              <a:rPr kumimoji="0" lang="fa-I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تاثیر آنهابر باروری، اهمیت مراقبت از بارداری به ویژه در سه ماهه اول و پیشگیری از سقط خود به خودی</a:t>
            </a:r>
          </a:p>
          <a:p>
            <a:pPr algn="r" rtl="1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8D019-E5B3-9E88-EE27-FEC50B214231}"/>
              </a:ext>
            </a:extLst>
          </p:cNvPr>
          <p:cNvSpPr txBox="1"/>
          <p:nvPr/>
        </p:nvSpPr>
        <p:spPr>
          <a:xfrm>
            <a:off x="9791114" y="2770632"/>
            <a:ext cx="2400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8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اهداف اختصاصی</a:t>
            </a:r>
            <a:endParaRPr lang="en-US" sz="2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3EC9-D532-32EF-2DE3-0E9E4EC7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344424"/>
            <a:ext cx="6766560" cy="1118616"/>
          </a:xfrm>
        </p:spPr>
        <p:txBody>
          <a:bodyPr/>
          <a:lstStyle/>
          <a:p>
            <a:pPr algn="r" rtl="1"/>
            <a:r>
              <a:rPr kumimoji="0" lang="fa-IR" sz="40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/>
                <a:ea typeface="+mj-ea"/>
                <a:cs typeface="Tahoma" panose="020B0604030504040204" pitchFamily="34" charset="0"/>
              </a:rPr>
              <a:t>راهبردهای اجرایی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C2DF-059A-C590-8C96-EA646DE42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209" y="2433711"/>
            <a:ext cx="8018585" cy="3489569"/>
          </a:xfrm>
        </p:spPr>
        <p:txBody>
          <a:bodyPr/>
          <a:lstStyle/>
          <a:p>
            <a:pPr marL="457200" indent="-457200" algn="r" rt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افزایش موالید </a:t>
            </a:r>
          </a:p>
          <a:p>
            <a:pPr marL="457200" indent="-457200" algn="r" rt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کاهش سقط</a:t>
            </a:r>
          </a:p>
          <a:p>
            <a:pPr marL="457200" indent="-457200" algn="r" rtl="1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fa-IR" sz="3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کاهش مرگ و میر مادران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8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9B2E1-F366-F6F1-4492-7476B4A95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سطوح ارائه خدمات ناباروری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FC9EC-34BA-FEF4-9A9D-D514BE329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fa-IR" dirty="0"/>
              <a:t>سطح 1 </a:t>
            </a:r>
            <a:endParaRPr lang="en-US" sz="3600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66EE6860-F858-D000-B8E7-FB97591552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1966314"/>
              </p:ext>
            </p:extLst>
          </p:nvPr>
        </p:nvGraphicFramePr>
        <p:xfrm>
          <a:off x="2032000" y="2438399"/>
          <a:ext cx="7618437" cy="369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3CBD0AC-4237-DC83-CEB9-0E4AA9B63DD5}"/>
              </a:ext>
            </a:extLst>
          </p:cNvPr>
          <p:cNvSpPr txBox="1"/>
          <p:nvPr/>
        </p:nvSpPr>
        <p:spPr>
          <a:xfrm>
            <a:off x="8032652" y="3713871"/>
            <a:ext cx="16177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/>
              <a:t>آموزش و مشاوره</a:t>
            </a:r>
            <a:endParaRPr lang="en-US" sz="14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5B3DE1-E80F-0A4B-2000-9D62355CE9FA}"/>
              </a:ext>
            </a:extLst>
          </p:cNvPr>
          <p:cNvSpPr txBox="1"/>
          <p:nvPr/>
        </p:nvSpPr>
        <p:spPr>
          <a:xfrm>
            <a:off x="6180065" y="3713871"/>
            <a:ext cx="134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7737D5-6F53-09A0-655E-BA0F374347E6}"/>
              </a:ext>
            </a:extLst>
          </p:cNvPr>
          <p:cNvSpPr txBox="1"/>
          <p:nvPr/>
        </p:nvSpPr>
        <p:spPr>
          <a:xfrm>
            <a:off x="4069911" y="3429001"/>
            <a:ext cx="175411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100" b="1" dirty="0"/>
              <a:t>درخواست آزمایشات و سونوگرافی رحم و تخمدان ها و سونوگرافی/</a:t>
            </a:r>
          </a:p>
          <a:p>
            <a:r>
              <a:rPr lang="fa-IR" sz="1100" b="1" dirty="0"/>
              <a:t>ماموگرافی پستان</a:t>
            </a:r>
            <a:endParaRPr lang="en-US" sz="11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8C936D-DDA5-021A-296E-ACEF696502EA}"/>
              </a:ext>
            </a:extLst>
          </p:cNvPr>
          <p:cNvSpPr txBox="1"/>
          <p:nvPr/>
        </p:nvSpPr>
        <p:spPr>
          <a:xfrm>
            <a:off x="5922498" y="3559126"/>
            <a:ext cx="20116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1400" b="1" dirty="0"/>
              <a:t>بیماریابی فعال، اخذشرح حال، معاینه وا رزیابی اولیه</a:t>
            </a:r>
            <a:endParaRPr lang="en-US" sz="1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8BEF6E-623A-9C2F-6C8E-10DAB7B5AD17}"/>
              </a:ext>
            </a:extLst>
          </p:cNvPr>
          <p:cNvSpPr txBox="1"/>
          <p:nvPr/>
        </p:nvSpPr>
        <p:spPr>
          <a:xfrm>
            <a:off x="2217324" y="3559126"/>
            <a:ext cx="15124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200" b="1" dirty="0"/>
              <a:t>ررسی و درمان اختالالت تیروئید و عفونت های تناسلی</a:t>
            </a:r>
            <a:endParaRPr lang="en-US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A2857B-B30A-FCFD-59B8-2891A0ABECDE}"/>
              </a:ext>
            </a:extLst>
          </p:cNvPr>
          <p:cNvSpPr txBox="1"/>
          <p:nvPr/>
        </p:nvSpPr>
        <p:spPr>
          <a:xfrm>
            <a:off x="2541563" y="5344661"/>
            <a:ext cx="8166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400" b="1" dirty="0"/>
              <a:t>شناسایی افرادواجد شرایط ونشان دار کردن زوجین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8372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EF2D8F-625E-E819-37E2-196BC1BB9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59655"/>
            <a:ext cx="7399606" cy="5133145"/>
          </a:xfrm>
        </p:spPr>
        <p:txBody>
          <a:bodyPr/>
          <a:lstStyle/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ahoma" panose="020B0604030504040204" pitchFamily="34" charset="0"/>
            </a:endParaRPr>
          </a:p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endParaRPr lang="fa-IR" sz="1800" dirty="0">
              <a:solidFill>
                <a:prstClr val="black"/>
              </a:solidFill>
              <a:latin typeface="Corbel" panose="020B0503020204020204"/>
              <a:cs typeface="Tahoma" panose="020B0604030504040204" pitchFamily="34" charset="0"/>
            </a:endParaRPr>
          </a:p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پذیرش افراد ارجاع داده شده </a:t>
            </a:r>
          </a:p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اخذ شرح حال مجدد و ارزیابی زوج نازا </a:t>
            </a:r>
          </a:p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درخواست آزمایشات جهت زوجین نابارور </a:t>
            </a:r>
          </a:p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انجام سونوگرافی توسط متخصص زنان دوره دیده   </a:t>
            </a:r>
          </a:p>
          <a:p>
            <a:pPr marL="285750" lvl="0" indent="-285750" algn="r" defTabSz="457200" rtl="1"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بررسی 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آنالیز ا</a:t>
            </a:r>
            <a:r>
              <a:rPr lang="fa-IR" sz="1800" dirty="0" smtClean="0">
                <a:solidFill>
                  <a:prstClr val="black"/>
                </a:solidFill>
                <a:latin typeface="Corbel" panose="020B0503020204020204"/>
                <a:cs typeface="Tahoma" panose="020B0604030504040204" pitchFamily="34" charset="0"/>
              </a:rPr>
              <a:t>سپرم</a:t>
            </a:r>
            <a:endParaRPr kumimoji="0" lang="fa-I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Tahoma" panose="020B0604030504040204" pitchFamily="34" charset="0"/>
            </a:endParaRPr>
          </a:p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مشاوره </a:t>
            </a:r>
            <a:r>
              <a:rPr kumimoji="0" lang="fa-IR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اصلاح </a:t>
            </a:r>
            <a:r>
              <a:rPr kumimoji="0" lang="fa-I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Tahoma" panose="020B0604030504040204" pitchFamily="34" charset="0"/>
              </a:rPr>
              <a:t>و سبک زندگی </a:t>
            </a:r>
          </a:p>
          <a:p>
            <a:pPr algn="r" rtl="1"/>
            <a:r>
              <a:rPr lang="fa-IR" dirty="0"/>
              <a:t>                                     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98D019-E5B3-9E88-EE27-FEC50B214231}"/>
              </a:ext>
            </a:extLst>
          </p:cNvPr>
          <p:cNvSpPr txBox="1"/>
          <p:nvPr/>
        </p:nvSpPr>
        <p:spPr>
          <a:xfrm>
            <a:off x="9791114" y="2770632"/>
            <a:ext cx="24008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4000" b="1" i="0" u="none" strike="noStrike" kern="1200" cap="none" spc="0" normalizeH="0" baseline="0" noProof="0" dirty="0">
                <a:ln>
                  <a:noFill/>
                </a:ln>
                <a:solidFill>
                  <a:srgbClr val="1F2C8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سطح 2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1F2C8F">
                    <a:lumMod val="60000"/>
                    <a:lumOff val="4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F2C8F">
                  <a:lumMod val="60000"/>
                  <a:lumOff val="4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Arrow: Left 1">
            <a:extLst>
              <a:ext uri="{FF2B5EF4-FFF2-40B4-BE49-F238E27FC236}">
                <a16:creationId xmlns:a16="http://schemas.microsoft.com/office/drawing/2014/main" id="{5EBD9469-F235-8641-6262-A2C8E266FCD7}"/>
              </a:ext>
            </a:extLst>
          </p:cNvPr>
          <p:cNvSpPr/>
          <p:nvPr/>
        </p:nvSpPr>
        <p:spPr>
          <a:xfrm>
            <a:off x="1336432" y="2770632"/>
            <a:ext cx="1730326" cy="661182"/>
          </a:xfrm>
          <a:prstGeom prst="leftArrow">
            <a:avLst/>
          </a:prstGeom>
          <a:solidFill>
            <a:srgbClr val="30ACEC"/>
          </a:solidFill>
          <a:ln w="15875" cap="rnd" cmpd="sng" algn="ctr">
            <a:solidFill>
              <a:srgbClr val="30ACEC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12043-085C-E7DE-CBE6-442728CE1772}"/>
              </a:ext>
            </a:extLst>
          </p:cNvPr>
          <p:cNvSpPr txBox="1"/>
          <p:nvPr/>
        </p:nvSpPr>
        <p:spPr>
          <a:xfrm>
            <a:off x="0" y="2658794"/>
            <a:ext cx="12098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درمان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49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سطح 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سونوگرافی ترانس واژینال رحم و تخمدان ها توسط </a:t>
            </a:r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فلوشیپ ناباروری زن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/ </a:t>
            </a:r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متخصص زنان دوره دیده 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سطح دو/ </a:t>
            </a:r>
            <a:r>
              <a:rPr lang="ar-SA" sz="20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متخصص رادیولوژی زن 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قابل انجام است.</a:t>
            </a:r>
            <a:endParaRPr lang="fa-IR" sz="20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0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IUI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صرفاً در مراکز ناباروری سطح دو در صورت وجود نیروی </a:t>
            </a:r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آموزش دیده 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و تجهیزات لازم نظیر اتاق نمونه گیری و آزمایشگاه استاندارد مجاز است.</a:t>
            </a:r>
            <a:endParaRPr lang="fa-IR" sz="20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endParaRPr lang="en-US" sz="20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ارائه خدمت</a:t>
            </a:r>
            <a:r>
              <a:rPr lang="en-US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 IUI</a:t>
            </a:r>
            <a:r>
              <a:rPr lang="en-US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 مطب ها </a:t>
            </a:r>
            <a:r>
              <a:rPr lang="ar-SA" sz="20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ممنوع 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 باشد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1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</a:rPr>
              <a:t>سطح 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3153334"/>
          </a:xfrm>
        </p:spPr>
        <p:txBody>
          <a:bodyPr/>
          <a:lstStyle/>
          <a:p>
            <a:pPr marL="285750" indent="-28575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1800" b="1" u="sng" dirty="0">
                <a:solidFill>
                  <a:schemeClr val="tx1"/>
                </a:solidFill>
                <a:cs typeface="B Nazanin" panose="00000400000000000000" pitchFamily="2" charset="-78"/>
              </a:rPr>
              <a:t>مراکز سطح سه</a:t>
            </a:r>
            <a:r>
              <a:rPr lang="ar-SA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 ارائه خدمات ناباروری مکلفند مطابق با راهنمای بالینی </a:t>
            </a:r>
            <a:r>
              <a:rPr lang="ar-SA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خدمات </a:t>
            </a:r>
            <a:r>
              <a:rPr lang="ar-SA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ذیل را ارائه نمایند:</a:t>
            </a:r>
            <a:endParaRPr lang="en-US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اخذ شرح حال و معاینه و ارزیابی زوجین نابارور و تشخیص علت ناباروری</a:t>
            </a:r>
            <a:endParaRPr lang="en-US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درخواست </a:t>
            </a:r>
            <a:r>
              <a:rPr lang="ar-SA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آزمایشات زوجین جهت بررسی علت ناباروری، درخواست ماموگرافی</a:t>
            </a:r>
            <a:r>
              <a:rPr lang="fa-IR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/ سونوگرافی پستان در صورت لزوم</a:t>
            </a:r>
            <a:endParaRPr lang="en-US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انجام سونوگرافی ترانس واژینال رحم و تخمدان ها </a:t>
            </a:r>
            <a:endParaRPr lang="en-US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انجام </a:t>
            </a:r>
            <a:r>
              <a:rPr lang="ar-SA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تست پاپ </a:t>
            </a:r>
            <a:r>
              <a:rPr lang="ar-SA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اسمیر</a:t>
            </a:r>
            <a:endParaRPr lang="fa-IR" sz="18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ar-SA" sz="1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1800" b="1" dirty="0">
                <a:solidFill>
                  <a:schemeClr val="tx1"/>
                </a:solidFill>
                <a:cs typeface="B Nazanin" panose="00000400000000000000" pitchFamily="2" charset="-78"/>
              </a:rPr>
              <a:t>تست آنالیز اسپرم در آزمایشگاه </a:t>
            </a:r>
            <a:endParaRPr lang="en-US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285750" indent="-285750" algn="r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18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6326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319" y="2276856"/>
            <a:ext cx="8423601" cy="768096"/>
          </a:xfrm>
        </p:spPr>
        <p:txBody>
          <a:bodyPr/>
          <a:lstStyle/>
          <a:p>
            <a:pPr algn="ctr"/>
            <a:r>
              <a:rPr lang="ar-SA" sz="2400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رعایت استاندارد اتاق نمونه گیری </a:t>
            </a: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اسپرم </a:t>
            </a:r>
            <a:r>
              <a:rPr lang="ar-SA" sz="2400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به </a:t>
            </a:r>
            <a:r>
              <a:rPr lang="ar-SA" sz="2400" dirty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شرح ذیل در مراکز ناباروری سطح </a:t>
            </a:r>
            <a:r>
              <a:rPr lang="fa-IR" sz="2400" dirty="0" smtClean="0">
                <a:solidFill>
                  <a:schemeClr val="accent1">
                    <a:lumMod val="50000"/>
                  </a:schemeClr>
                </a:solidFill>
                <a:cs typeface="B Nazanin" panose="00000400000000000000" pitchFamily="2" charset="-78"/>
              </a:rPr>
              <a:t>2و3</a:t>
            </a:r>
            <a:endParaRPr lang="en-US" sz="2400" dirty="0">
              <a:solidFill>
                <a:schemeClr val="accent1">
                  <a:lumMod val="50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1"/>
            <a:ext cx="6766560" cy="3425183"/>
          </a:xfrm>
        </p:spPr>
        <p:txBody>
          <a:bodyPr/>
          <a:lstStyle/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مساحت 12 مترمربع داشته باشد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دارای سرویس بهداشتی با دوش، تهویه و تخت باشد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  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مجاور </a:t>
            </a:r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آزمایشگاه آماده سازی اسپرم (آندرولوژی) باشد.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  </a:t>
            </a: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دارای </a:t>
            </a:r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محیطی آرام و بی سر و صدا که بیمار احساس امنیت و آرامش داشته باشد.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حضور همسر فرد در اتاق نمونه گیری برای نمونه گیری مایع منی الزامی است. 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ar-SA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ar-SA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احراز هویت زوجین و بررسی رابطه زوجیت (اعم از دائمی یا موقت) توسط کارشناس مدارک پزشکی و کارشناس خبره الزامی است.</a:t>
            </a: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marL="342900" indent="-342900" algn="r" rtl="1">
              <a:buClr>
                <a:srgbClr val="002060"/>
              </a:buClr>
              <a:buFont typeface="Wingdings" panose="05000000000000000000" pitchFamily="2" charset="2"/>
              <a:buChar char="v"/>
            </a:pPr>
            <a:endParaRPr lang="en-US" sz="2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858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7468F-66FC-538D-0615-BA04F4720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576776"/>
            <a:ext cx="6766560" cy="844062"/>
          </a:xfrm>
        </p:spPr>
        <p:txBody>
          <a:bodyPr/>
          <a:lstStyle/>
          <a:p>
            <a:r>
              <a:rPr lang="fa-IR" dirty="0"/>
              <a:t>ارزیابی                      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261B3-BE9C-6AA3-6222-D79193335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6074" y="1420837"/>
            <a:ext cx="8435926" cy="5613009"/>
          </a:xfrm>
        </p:spPr>
        <p:txBody>
          <a:bodyPr/>
          <a:lstStyle/>
          <a:p>
            <a:pPr marL="342900" marR="0" lvl="0" indent="-342900" algn="justLow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فاکتور مردانه شایع است و کم هزینه (اولین بررسی )</a:t>
            </a:r>
          </a:p>
          <a:p>
            <a:pPr marL="342900" marR="0" lvl="0" indent="-342900" algn="justLow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 خانم هایی اولیگومنوره و سابقه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PID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 ،سابقه اعمال جراحی ، سابقه سقط مکرر (خانم هایی با عدم تخمک گذاری )</a:t>
            </a:r>
          </a:p>
          <a:p>
            <a:pPr marL="342900" marR="0" lvl="0" indent="-342900" algn="justLow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خانم هایی که چاقی ،گالاکتوره ،آکنه ،هیرسوتیسم ،کاهش وزن شدید </a:t>
            </a:r>
          </a:p>
          <a:p>
            <a:pPr marL="342900" marR="0" lvl="0" indent="-342900" algn="justLow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دیس منوره ،دیس پارونی به همراه اختلالات خونریزی </a:t>
            </a:r>
          </a:p>
          <a:p>
            <a:pPr marL="342900" marR="0" lvl="0" indent="-342900" algn="justLow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lang="fa-IR" sz="20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سن بالای 35 سال </a:t>
            </a:r>
          </a:p>
          <a:p>
            <a:pPr marL="342900" marR="0" lvl="0" indent="-342900" algn="justLow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ناباروری غیر قابل توجیه </a:t>
            </a:r>
          </a:p>
          <a:p>
            <a:pPr marL="342900" marR="0" lvl="0" indent="-342900" algn="justLow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lang="fa-IR" sz="20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سابقه خانوادگی یائسگی زودرس</a:t>
            </a:r>
          </a:p>
          <a:p>
            <a:pPr marL="342900" marR="0" lvl="0" indent="-342900" algn="justLow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پاسخ ضعیف اثبات شده تخمدان </a:t>
            </a:r>
          </a:p>
          <a:p>
            <a:pPr marL="342900" marR="0" lvl="0" indent="-342900" algn="justLow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 panose="020B0604020202020204" pitchFamily="34" charset="0"/>
              <a:buChar char="•"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en-US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486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594970" y="2020888"/>
            <a:ext cx="6615830" cy="4075112"/>
          </a:xfrm>
        </p:spPr>
        <p:txBody>
          <a:bodyPr/>
          <a:lstStyle/>
          <a:p>
            <a:pPr marL="0" indent="0" algn="ctr" rtl="1">
              <a:buNone/>
              <a:defRPr/>
            </a:pPr>
            <a:r>
              <a:rPr lang="en-US" altLang="en-US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PID</a:t>
            </a:r>
          </a:p>
          <a:p>
            <a:pPr algn="r" rtl="1">
              <a:defRPr/>
            </a:pPr>
            <a:r>
              <a:rPr lang="fa-IR" altLang="en-US" b="1" dirty="0" smtClean="0">
                <a:cs typeface="B Nazanin" panose="00000400000000000000" pitchFamily="2" charset="-78"/>
              </a:rPr>
              <a:t>سندرم </a:t>
            </a:r>
            <a:r>
              <a:rPr lang="fa-IR" altLang="en-US" b="1" dirty="0">
                <a:cs typeface="B Nazanin" panose="00000400000000000000" pitchFamily="2" charset="-78"/>
              </a:rPr>
              <a:t>بالینی حاد که غالبا به گسترش بالارونده میکروارگانیسم های آندوسرویکس به آندومتر لوله های فالوپ و ساختمان های مجاور اطلاق می شود.</a:t>
            </a:r>
          </a:p>
          <a:p>
            <a:pPr marL="0" indent="0" algn="ctr" rtl="1">
              <a:buNone/>
              <a:defRPr/>
            </a:pPr>
            <a:r>
              <a:rPr lang="fa-IR" altLang="en-US" b="1" dirty="0">
                <a:solidFill>
                  <a:srgbClr val="FF0000"/>
                </a:solidFill>
                <a:cs typeface="B Nazanin" panose="00000400000000000000" pitchFamily="2" charset="-78"/>
              </a:rPr>
              <a:t>اتیولوژی :</a:t>
            </a:r>
          </a:p>
          <a:p>
            <a:pPr algn="r" rtl="1">
              <a:defRPr/>
            </a:pPr>
            <a:r>
              <a:rPr lang="fa-IR" altLang="en-US" b="1" dirty="0">
                <a:cs typeface="B Nazanin" panose="00000400000000000000" pitchFamily="2" charset="-78"/>
              </a:rPr>
              <a:t>گنوره</a:t>
            </a:r>
          </a:p>
          <a:p>
            <a:pPr algn="r" rtl="1">
              <a:defRPr/>
            </a:pPr>
            <a:r>
              <a:rPr lang="fa-IR" altLang="en-US" b="1" dirty="0">
                <a:cs typeface="B Nazanin" panose="00000400000000000000" pitchFamily="2" charset="-78"/>
              </a:rPr>
              <a:t>کلامیدیا تراکومایتیس</a:t>
            </a:r>
          </a:p>
          <a:p>
            <a:pPr algn="r" rtl="1">
              <a:defRPr/>
            </a:pPr>
            <a:r>
              <a:rPr lang="fa-IR" altLang="en-US" b="1" dirty="0">
                <a:cs typeface="B Nazanin" panose="00000400000000000000" pitchFamily="2" charset="-78"/>
              </a:rPr>
              <a:t>مولتی </a:t>
            </a:r>
            <a:r>
              <a:rPr lang="fa-IR" altLang="en-US" b="1" dirty="0" smtClean="0">
                <a:cs typeface="B Nazanin" panose="00000400000000000000" pitchFamily="2" charset="-78"/>
              </a:rPr>
              <a:t>باکتریال</a:t>
            </a:r>
            <a:endParaRPr lang="en-US" altLang="en-US" b="1" dirty="0">
              <a:cs typeface="B Nazanin" panose="000004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1306" y="3244334"/>
            <a:ext cx="5693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4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PID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3240678"/>
          </a:xfrm>
        </p:spPr>
        <p:txBody>
          <a:bodyPr/>
          <a:lstStyle/>
          <a:p>
            <a:pPr algn="r" rtl="1">
              <a:defRPr/>
            </a:pPr>
            <a:r>
              <a:rPr lang="fa-IR" altLang="en-US" sz="2400" b="1" dirty="0">
                <a:cs typeface="B Nazanin" panose="00000400000000000000" pitchFamily="2" charset="-78"/>
              </a:rPr>
              <a:t>نایسریا گنوره دیپلوکوک گرم منفی  رشد سریعی دارد که می تواند باعث پاسخ التهابی شدید می شود.</a:t>
            </a:r>
          </a:p>
          <a:p>
            <a:pPr algn="r" rtl="1">
              <a:defRPr/>
            </a:pPr>
            <a:endParaRPr lang="fa-IR" altLang="en-US" sz="2400" b="1" dirty="0">
              <a:cs typeface="B Nazanin" panose="00000400000000000000" pitchFamily="2" charset="-78"/>
            </a:endParaRPr>
          </a:p>
          <a:p>
            <a:pPr algn="r" rtl="1">
              <a:defRPr/>
            </a:pPr>
            <a:r>
              <a:rPr lang="fa-IR" altLang="en-US" sz="2400" b="1" dirty="0">
                <a:cs typeface="B Nazanin" panose="00000400000000000000" pitchFamily="2" charset="-78"/>
              </a:rPr>
              <a:t>کلامیدیا یک ارگانیسم داخل سلولی با رشد کند است زیرا میتوکندری ندارد و زندگی میکروبی داخل سلولی اجباری است و سیکل رشدی آن کند است.</a:t>
            </a:r>
          </a:p>
          <a:p>
            <a:pPr algn="r" rtl="1">
              <a:defRPr/>
            </a:pPr>
            <a:r>
              <a:rPr lang="fa-IR" altLang="en-US" sz="2400" b="1" dirty="0">
                <a:cs typeface="B Nazanin" panose="00000400000000000000" pitchFamily="2" charset="-78"/>
              </a:rPr>
              <a:t>سیکل رشد میکروب 48-72 ساعته است برای همین برای ایجاد علائم بالینی نیاز به زمان زیادی است.</a:t>
            </a:r>
            <a:endParaRPr lang="en-US" alt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447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DF62C3-5EA4-753B-D76A-563493F03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812" y="942535"/>
            <a:ext cx="7132320" cy="5387927"/>
          </a:xfrm>
        </p:spPr>
        <p:txBody>
          <a:bodyPr/>
          <a:lstStyle/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در راستای اجرایی سازی سیاست های کلی جمعیت ابلاغ  شده از سوی مقام معظم رهبری در سال1393،بندهایی از این سیاست ها مرتبط با وظایف وزارت بهداشت،درمان و آموزش پزشکی مشخص  گردید  تا در این راستا برنامه ریزی هایی انجام شود.</a:t>
            </a:r>
          </a:p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بند اول و سوم و چهارم این سیاست ها در راستای افزایش نرخ باروری کلی و فرزندآوری وایجاد تسهیلات  مناسب برای زوجین ناباروردر نظر گرفته شده است.</a:t>
            </a:r>
          </a:p>
          <a:p>
            <a:pPr marL="342900" marR="0" lvl="0" indent="-34290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همچنین بر اساس ماده41و42و43قانون حمایت از خانواده و جوانی جمعیت (سال1400)، وزارت بهداشت، درمان و آموزش پزشکی این مسئولیت را دارد که تسهیلات لازم  به منظور ارایه خدمات </a:t>
            </a:r>
            <a:r>
              <a:rPr kumimoji="0" lang="fa-IR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پیشگیری</a:t>
            </a:r>
            <a:r>
              <a:rPr kumimoji="0" lang="fa-IR" sz="19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 </a:t>
            </a:r>
            <a:r>
              <a:rPr kumimoji="0" lang="fa-IR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و </a:t>
            </a: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تشخیص بهنگام و درمان ناباروری را در قالب نظام شبکه در دسترس همگان قرار دهد 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ea typeface="+mn-ea"/>
              <a:cs typeface="B Nazanin" panose="00000400000000000000" pitchFamily="2" charset="-78"/>
            </a:endParaRPr>
          </a:p>
          <a:p>
            <a:pPr algn="r" rtl="1"/>
            <a:endParaRPr lang="en-US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24D017-EABD-775C-6C01-82EFC859C9D6}"/>
              </a:ext>
            </a:extLst>
          </p:cNvPr>
          <p:cNvSpPr txBox="1"/>
          <p:nvPr/>
        </p:nvSpPr>
        <p:spPr>
          <a:xfrm>
            <a:off x="10227212" y="2461846"/>
            <a:ext cx="1842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مقدمه</a:t>
            </a:r>
            <a:endParaRPr lang="en-US" sz="5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607496" y="1700214"/>
            <a:ext cx="6374705" cy="4963633"/>
          </a:xfrm>
        </p:spPr>
        <p:txBody>
          <a:bodyPr>
            <a:normAutofit/>
          </a:bodyPr>
          <a:lstStyle/>
          <a:p>
            <a:pPr marL="0" indent="0" algn="ctr" rtl="1"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ریسک فاکتورها</a:t>
            </a:r>
          </a:p>
          <a:p>
            <a:pPr marL="0" indent="0" algn="ctr" rtl="1">
              <a:buClr>
                <a:schemeClr val="accent6">
                  <a:lumMod val="75000"/>
                </a:schemeClr>
              </a:buClr>
              <a:buNone/>
              <a:defRPr/>
            </a:pPr>
            <a:endParaRPr lang="fa-IR" sz="2400" b="1" dirty="0" smtClean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STD</a:t>
            </a: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(سن اولین مقاربت و دفعات مقاربت و تعداد پارتنر)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شیوع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PID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با افزایش سن کم می شود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fa-IR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استفاده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از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IUD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3 تا 5 برابر ریسک را افزایش می دهد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استفاده از کاندوم 30-60 % ریسک را کاهش می دهد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استفاده از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OCP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ریسک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PID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را کاهش می دهد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سابقه 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PID 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 قبلی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اعمال جراحی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fa-IR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83276" y="171451"/>
            <a:ext cx="5967173" cy="1025525"/>
          </a:xfrm>
        </p:spPr>
        <p:txBody>
          <a:bodyPr/>
          <a:lstStyle/>
          <a:p>
            <a:pPr>
              <a:defRPr/>
            </a:pPr>
            <a:r>
              <a:rPr lang="fa-IR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ریسک فاکتورها: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45683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108536" y="1981200"/>
            <a:ext cx="5873663" cy="4876800"/>
          </a:xfrm>
        </p:spPr>
        <p:txBody>
          <a:bodyPr>
            <a:normAutofit lnSpcReduction="10000"/>
          </a:bodyPr>
          <a:lstStyle/>
          <a:p>
            <a:pPr marL="0" indent="0" algn="ctr" rtl="1">
              <a:buNone/>
              <a:defRPr/>
            </a:pPr>
            <a:r>
              <a:rPr lang="fa-IR" altLang="en-US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تشخیص</a:t>
            </a:r>
          </a:p>
          <a:p>
            <a:pPr marL="0" indent="0" algn="r" rtl="1">
              <a:buNone/>
              <a:defRPr/>
            </a:pPr>
            <a:r>
              <a:rPr lang="fa-IR" alt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1</a:t>
            </a:r>
            <a:r>
              <a:rPr lang="fa-IR" alt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)درد </a:t>
            </a:r>
            <a:r>
              <a:rPr lang="fa-IR" alt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پایین شکم</a:t>
            </a:r>
          </a:p>
          <a:p>
            <a:pPr marL="0" indent="0" algn="r" rtl="1">
              <a:buNone/>
              <a:defRPr/>
            </a:pPr>
            <a:r>
              <a:rPr lang="fa-IR" alt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2)حساسیت در حرکات سرویکس</a:t>
            </a:r>
          </a:p>
          <a:p>
            <a:pPr marL="0" indent="0" algn="r" rtl="1">
              <a:buNone/>
              <a:defRPr/>
            </a:pPr>
            <a:r>
              <a:rPr lang="fa-IR" alt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3)حساسیت آدنکس ها</a:t>
            </a:r>
          </a:p>
          <a:p>
            <a:pPr algn="r" rtl="1">
              <a:defRPr/>
            </a:pPr>
            <a:r>
              <a:rPr lang="fa-IR" alt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همچنین تب و ترشح سرویکس و لکوسیتوزیس هم می تواند جز علائم بالینی باشد </a:t>
            </a:r>
          </a:p>
          <a:p>
            <a:pPr algn="r" rtl="1">
              <a:defRPr/>
            </a:pPr>
            <a:r>
              <a:rPr lang="fa-IR" altLang="en-US" b="1" dirty="0">
                <a:cs typeface="B Nazanin" panose="00000400000000000000" pitchFamily="2" charset="-78"/>
              </a:rPr>
              <a:t>جدیدترین معیار ها در تشخیص </a:t>
            </a:r>
            <a:r>
              <a:rPr lang="en-US" altLang="en-US" b="1" dirty="0">
                <a:cs typeface="B Nazanin" panose="00000400000000000000" pitchFamily="2" charset="-78"/>
              </a:rPr>
              <a:t>PID</a:t>
            </a:r>
            <a:r>
              <a:rPr lang="fa-IR" altLang="en-US" b="1" dirty="0">
                <a:cs typeface="B Nazanin" panose="00000400000000000000" pitchFamily="2" charset="-78"/>
              </a:rPr>
              <a:t> صرف وجود درد لگنی و شکمی است و تب و لکوسیتوزیس از معیار های اصلی حذف شده اند</a:t>
            </a:r>
            <a:endParaRPr lang="en-US" altLang="en-US" b="1" dirty="0">
              <a:cs typeface="B Nazanin" panose="00000400000000000000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361" y="1850971"/>
            <a:ext cx="6766560" cy="768096"/>
          </a:xfrm>
        </p:spPr>
        <p:txBody>
          <a:bodyPr/>
          <a:lstStyle/>
          <a:p>
            <a:pPr>
              <a:defRPr/>
            </a:pPr>
            <a:r>
              <a:rPr lang="fa-IR" dirty="0">
                <a:solidFill>
                  <a:schemeClr val="bg1">
                    <a:lumMod val="75000"/>
                    <a:lumOff val="25000"/>
                  </a:schemeClr>
                </a:solidFill>
                <a:ea typeface="+mj-ea"/>
              </a:rPr>
              <a:t>تشخیص</a:t>
            </a:r>
            <a:endParaRPr lang="en-US" dirty="0">
              <a:solidFill>
                <a:schemeClr val="bg1">
                  <a:lumMod val="75000"/>
                  <a:lumOff val="25000"/>
                </a:schemeClr>
              </a:solidFill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99386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300591" y="2020888"/>
            <a:ext cx="3947787" cy="4075112"/>
          </a:xfrm>
        </p:spPr>
        <p:txBody>
          <a:bodyPr/>
          <a:lstStyle/>
          <a:p>
            <a:pPr marL="338328" lvl="1" indent="0" algn="ctr" rtl="1">
              <a:buNone/>
              <a:defRPr/>
            </a:pPr>
            <a:r>
              <a:rPr lang="fa-IR" altLang="en-US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تشخیص افتراقی </a:t>
            </a:r>
          </a:p>
          <a:p>
            <a:pPr algn="r" rtl="1">
              <a:defRPr/>
            </a:pPr>
            <a:r>
              <a:rPr lang="fa-IR" altLang="en-US" b="1" dirty="0" smtClean="0">
                <a:cs typeface="B Nazanin" panose="00000400000000000000" pitchFamily="2" charset="-78"/>
              </a:rPr>
              <a:t>آپاندیسیت </a:t>
            </a:r>
            <a:r>
              <a:rPr lang="fa-IR" altLang="en-US" b="1" dirty="0">
                <a:cs typeface="B Nazanin" panose="00000400000000000000" pitchFamily="2" charset="-78"/>
              </a:rPr>
              <a:t>حاد</a:t>
            </a:r>
          </a:p>
          <a:p>
            <a:pPr algn="r" rtl="1">
              <a:defRPr/>
            </a:pPr>
            <a:r>
              <a:rPr lang="fa-IR" altLang="en-US" b="1" dirty="0">
                <a:cs typeface="B Nazanin" panose="00000400000000000000" pitchFamily="2" charset="-78"/>
              </a:rPr>
              <a:t>آندومتریوزیس</a:t>
            </a:r>
          </a:p>
          <a:p>
            <a:pPr algn="r" rtl="1">
              <a:defRPr/>
            </a:pPr>
            <a:r>
              <a:rPr lang="fa-IR" altLang="en-US" b="1" dirty="0">
                <a:cs typeface="B Nazanin" panose="00000400000000000000" pitchFamily="2" charset="-78"/>
              </a:rPr>
              <a:t>تورسیون تخمدان</a:t>
            </a:r>
          </a:p>
          <a:p>
            <a:pPr algn="r" rtl="1">
              <a:defRPr/>
            </a:pPr>
            <a:r>
              <a:rPr lang="fa-IR" altLang="en-US" b="1" dirty="0">
                <a:cs typeface="B Nazanin" panose="00000400000000000000" pitchFamily="2" charset="-78"/>
              </a:rPr>
              <a:t>پارگی توده تخمدان</a:t>
            </a:r>
          </a:p>
          <a:p>
            <a:pPr algn="r" rtl="1">
              <a:defRPr/>
            </a:pPr>
            <a:r>
              <a:rPr lang="fa-IR" altLang="en-US" b="1" dirty="0">
                <a:cs typeface="B Nazanin" panose="00000400000000000000" pitchFamily="2" charset="-78"/>
              </a:rPr>
              <a:t>بارداری خارج رحمی</a:t>
            </a:r>
          </a:p>
          <a:p>
            <a:pPr algn="r" rtl="1">
              <a:defRPr/>
            </a:pPr>
            <a:endParaRPr lang="en-US" alt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8267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981200" y="2020888"/>
            <a:ext cx="8229600" cy="4075112"/>
          </a:xfrm>
        </p:spPr>
        <p:txBody>
          <a:bodyPr/>
          <a:lstStyle/>
          <a:p>
            <a:pPr marL="0" indent="0" algn="ctr" rtl="1">
              <a:buNone/>
              <a:defRPr/>
            </a:pPr>
            <a:r>
              <a:rPr lang="fa-IR" altLang="en-US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عوارض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fa-IR" altLang="en-US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ناباروری</a:t>
            </a:r>
            <a:endParaRPr lang="fa-IR" alt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fa-IR" alt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بارداری اکتوپیک</a:t>
            </a:r>
          </a:p>
          <a:p>
            <a:pPr algn="r" rtl="1">
              <a:buClr>
                <a:schemeClr val="accent6">
                  <a:lumMod val="75000"/>
                </a:schemeClr>
              </a:buClr>
              <a:buSzPct val="80000"/>
              <a:buFont typeface="Wingdings" panose="05000000000000000000" pitchFamily="2" charset="2"/>
              <a:buChar char="v"/>
              <a:defRPr/>
            </a:pPr>
            <a:r>
              <a:rPr lang="fa-IR" altLang="en-US" b="1" dirty="0">
                <a:solidFill>
                  <a:schemeClr val="tx1"/>
                </a:solidFill>
                <a:cs typeface="B Nazanin" panose="00000400000000000000" pitchFamily="2" charset="-78"/>
              </a:rPr>
              <a:t>درد مزمن لگنی</a:t>
            </a:r>
          </a:p>
          <a:p>
            <a:pPr algn="r" rtl="1">
              <a:defRPr/>
            </a:pPr>
            <a:endParaRPr lang="en-US" alt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037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fa-IR" dirty="0" smtClean="0">
                <a:solidFill>
                  <a:srgbClr val="FF0000"/>
                </a:solidFill>
              </a:rPr>
              <a:t>درد </a:t>
            </a:r>
            <a:r>
              <a:rPr lang="fa-IR" dirty="0">
                <a:solidFill>
                  <a:srgbClr val="FF0000"/>
                </a:solidFill>
              </a:rPr>
              <a:t>لگنی مزمن </a:t>
            </a:r>
            <a:r>
              <a:rPr lang="en-US" dirty="0" smtClean="0">
                <a:solidFill>
                  <a:srgbClr val="FF0000"/>
                </a:solidFill>
              </a:rPr>
              <a:t> (CPP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3090366"/>
          </a:xfrm>
        </p:spPr>
        <p:txBody>
          <a:bodyPr/>
          <a:lstStyle/>
          <a:p>
            <a:pPr algn="r" rtl="1">
              <a:defRPr/>
            </a:pPr>
            <a:r>
              <a:rPr lang="fa-IR" sz="2000" b="1" dirty="0">
                <a:cs typeface="B Nazanin" panose="00000400000000000000" pitchFamily="2" charset="-78"/>
              </a:rPr>
              <a:t>دردی است که بطور متناوب یا مداوم برای 6 ماه یا بیشتر وجود داشته باشد.</a:t>
            </a:r>
          </a:p>
          <a:p>
            <a:pPr algn="r" rtl="1">
              <a:defRPr/>
            </a:pPr>
            <a:endParaRPr lang="fa-IR" sz="2000" b="1" dirty="0">
              <a:cs typeface="B Nazanin" panose="00000400000000000000" pitchFamily="2" charset="-78"/>
            </a:endParaRPr>
          </a:p>
          <a:p>
            <a:pPr algn="ctr" rtl="1">
              <a:defRPr/>
            </a:pPr>
            <a:r>
              <a:rPr lang="fa-IR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تشخیص افتراقی ها:</a:t>
            </a:r>
          </a:p>
          <a:p>
            <a:pPr algn="r" rtl="1">
              <a:defRPr/>
            </a:pPr>
            <a:r>
              <a:rPr lang="fa-IR" sz="2000" b="1" dirty="0">
                <a:cs typeface="B Nazanin" panose="00000400000000000000" pitchFamily="2" charset="-78"/>
              </a:rPr>
              <a:t>آندومتریوزیس</a:t>
            </a:r>
          </a:p>
          <a:p>
            <a:pPr algn="r" rtl="1">
              <a:defRPr/>
            </a:pPr>
            <a:r>
              <a:rPr lang="fa-IR" sz="2000" b="1" dirty="0">
                <a:cs typeface="B Nazanin" panose="00000400000000000000" pitchFamily="2" charset="-78"/>
              </a:rPr>
              <a:t>چسبندکی های لگنی</a:t>
            </a:r>
          </a:p>
          <a:p>
            <a:pPr algn="r" rtl="1">
              <a:defRPr/>
            </a:pPr>
            <a:r>
              <a:rPr lang="fa-IR" sz="2000" b="1" dirty="0">
                <a:cs typeface="B Nazanin" panose="00000400000000000000" pitchFamily="2" charset="-78"/>
              </a:rPr>
              <a:t>احتقان وریدی لگنی</a:t>
            </a:r>
          </a:p>
          <a:p>
            <a:pPr algn="r" rtl="1">
              <a:defRPr/>
            </a:pPr>
            <a:r>
              <a:rPr lang="fa-IR" sz="2000" b="1" dirty="0" smtClean="0">
                <a:cs typeface="B Nazanin" panose="00000400000000000000" pitchFamily="2" charset="-78"/>
              </a:rPr>
              <a:t>درد </a:t>
            </a:r>
            <a:r>
              <a:rPr lang="fa-IR" sz="2000" b="1" dirty="0">
                <a:cs typeface="B Nazanin" panose="00000400000000000000" pitchFamily="2" charset="-78"/>
              </a:rPr>
              <a:t>میوفاشیال</a:t>
            </a:r>
          </a:p>
          <a:p>
            <a:pPr algn="r" rtl="1">
              <a:defRPr/>
            </a:pPr>
            <a:r>
              <a:rPr lang="fa-IR" sz="2000" b="1" dirty="0">
                <a:cs typeface="B Nazanin" panose="00000400000000000000" pitchFamily="2" charset="-78"/>
              </a:rPr>
              <a:t>مشکلات اسکلتی-عضلانی</a:t>
            </a:r>
          </a:p>
          <a:p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077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defRPr/>
            </a:pPr>
            <a:r>
              <a:rPr lang="fa-IR" sz="2800" b="1" dirty="0">
                <a:cs typeface="B Nazanin" panose="00000400000000000000" pitchFamily="2" charset="-78"/>
              </a:rPr>
              <a:t>1)طول مدت درد 6 ماه یا بیشتر</a:t>
            </a:r>
          </a:p>
          <a:p>
            <a:pPr algn="r" rtl="1">
              <a:defRPr/>
            </a:pPr>
            <a:r>
              <a:rPr lang="fa-IR" sz="2800" b="1" dirty="0">
                <a:cs typeface="B Nazanin" panose="00000400000000000000" pitchFamily="2" charset="-78"/>
              </a:rPr>
              <a:t>2)تسکین ناکافی با اکثر درمان های قبلی</a:t>
            </a:r>
          </a:p>
          <a:p>
            <a:pPr algn="r" rtl="1">
              <a:defRPr/>
            </a:pPr>
            <a:r>
              <a:rPr lang="fa-IR" sz="2800" b="1" dirty="0">
                <a:cs typeface="B Nazanin" panose="00000400000000000000" pitchFamily="2" charset="-78"/>
              </a:rPr>
              <a:t>3)عملکرد جسمی در منزل یا کار که بطور واضح مختل شده باشد</a:t>
            </a:r>
          </a:p>
          <a:p>
            <a:pPr algn="r" rtl="1">
              <a:defRPr/>
            </a:pPr>
            <a:r>
              <a:rPr lang="fa-IR" sz="2800" b="1" dirty="0">
                <a:cs typeface="B Nazanin" panose="00000400000000000000" pitchFamily="2" charset="-78"/>
              </a:rPr>
              <a:t>4)علائم افسردگی</a:t>
            </a:r>
          </a:p>
          <a:p>
            <a:endParaRPr lang="en-US" sz="2800" b="1" dirty="0">
              <a:cs typeface="B Nazanin" panose="00000400000000000000" pitchFamily="2" charset="-7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fa-IR" dirty="0">
                <a:solidFill>
                  <a:srgbClr val="FF0000"/>
                </a:solidFill>
              </a:rPr>
              <a:t>درد لگنی مزمن </a:t>
            </a:r>
            <a:r>
              <a:rPr lang="en-US" dirty="0">
                <a:solidFill>
                  <a:srgbClr val="FF0000"/>
                </a:solidFill>
              </a:rPr>
              <a:t> (CPP)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10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47B0C-C14C-4D6C-6C0A-D84B97536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731520"/>
            <a:ext cx="6766560" cy="77372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Pcos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EC269-D78A-25A1-42C6-7DB192129B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209" y="1645920"/>
            <a:ext cx="7206879" cy="4277360"/>
          </a:xfrm>
        </p:spPr>
        <p:txBody>
          <a:bodyPr/>
          <a:lstStyle/>
          <a:p>
            <a:pPr marL="342900" indent="-342900">
              <a:buClr>
                <a:schemeClr val="accent1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Polycystic ovary syndrome (PCOS) is a chronic, complex and the most common endocrine disorder observed in women of reproductive age. </a:t>
            </a:r>
          </a:p>
          <a:p>
            <a:pPr marL="342900" indent="-342900">
              <a:buClr>
                <a:schemeClr val="accent1">
                  <a:lumMod val="90000"/>
                </a:schemeClr>
              </a:buClr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90000"/>
                </a:schemeClr>
              </a:buClr>
              <a:buFont typeface="Arial" panose="020B0604020202020204" pitchFamily="34" charset="0"/>
              <a:buChar char="•"/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Clr>
                <a:schemeClr val="accent1">
                  <a:lumMod val="9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Polycystic ovarian syndrome and its associated endocrine abnormalities comprise one of the most common metabolic spectrum disorders within the human race.</a:t>
            </a:r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5027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064" y="488515"/>
            <a:ext cx="7390356" cy="582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477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528" y="1365337"/>
            <a:ext cx="6610486" cy="52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83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>
                <a:solidFill>
                  <a:srgbClr val="FF0000"/>
                </a:solidFill>
                <a:cs typeface="B Nazanin" panose="00000400000000000000" pitchFamily="2" charset="-78"/>
              </a:rPr>
              <a:t>اندومتریوز</a:t>
            </a: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fa-IR" sz="2000" b="1" dirty="0" smtClean="0">
                <a:cs typeface="B Nazanin" panose="00000400000000000000" pitchFamily="2" charset="-78"/>
              </a:rPr>
              <a:t>تعریف</a:t>
            </a:r>
            <a:endParaRPr lang="fa-IR" sz="2000" dirty="0">
              <a:cs typeface="B Nazanin" panose="00000400000000000000" pitchFamily="2" charset="-78"/>
            </a:endParaRPr>
          </a:p>
          <a:p>
            <a:pPr algn="r"/>
            <a:r>
              <a:rPr lang="fa-IR" sz="2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اندومتریوز </a:t>
            </a:r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عبارت است از حضور بافت اندومتر در خارج از رحم . شایع ترین نواحی کاشته شدن بافت اندومتر احشای لگنی و صفاق می باشند.</a:t>
            </a:r>
          </a:p>
          <a:p>
            <a:pPr algn="r"/>
            <a:r>
              <a:rPr lang="fa-IR" sz="2000" b="1" dirty="0">
                <a:cs typeface="B Nazanin" panose="00000400000000000000" pitchFamily="2" charset="-78"/>
              </a:rPr>
              <a:t>اپیدمیولوژی</a:t>
            </a:r>
            <a:endParaRPr lang="fa-IR" sz="2000" dirty="0">
              <a:cs typeface="B Nazanin" panose="00000400000000000000" pitchFamily="2" charset="-78"/>
            </a:endParaRPr>
          </a:p>
          <a:p>
            <a:pPr algn="r"/>
            <a:r>
              <a:rPr lang="fa-IR" sz="2000" b="1" dirty="0">
                <a:solidFill>
                  <a:schemeClr val="tx1"/>
                </a:solidFill>
                <a:cs typeface="B Nazanin" panose="00000400000000000000" pitchFamily="2" charset="-78"/>
              </a:rPr>
              <a:t>اندومتریوز یک مشکل ژنیکولوژی شایع در زنان است شیوع این بیماری در زنان سنین باروری حداقل %1 است. درگیری به صورت خانوادگی در اندومتریوز شایع است و فاکتورهای ژنتیکی در بروز این بیماری دخیل است. بروز اندومتریوز در سنین قبل از منارک و پس از یائسگی ناشایع است</a:t>
            </a:r>
            <a:r>
              <a:rPr lang="fa-IR" sz="2000" dirty="0">
                <a:cs typeface="B Nazanin" panose="00000400000000000000" pitchFamily="2" charset="-78"/>
              </a:rPr>
              <a:t>.</a:t>
            </a:r>
          </a:p>
          <a:p>
            <a:pPr algn="r"/>
            <a:endParaRPr lang="en-US" sz="20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1067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2198-26D8-2A22-42D5-18A025342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652" y="1453019"/>
            <a:ext cx="8354860" cy="5186320"/>
          </a:xfrm>
        </p:spPr>
        <p:txBody>
          <a:bodyPr/>
          <a:lstStyle/>
          <a:p>
            <a:pPr marR="0" lvl="0" algn="ct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tabLst/>
              <a:defRPr/>
            </a:pPr>
            <a:r>
              <a:rPr kumimoji="0" lang="fa-IR" sz="240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B Nazanin" panose="00000400000000000000" pitchFamily="2" charset="-78"/>
              </a:rPr>
              <a:t>تشخیص بهنگام و درمان ناباروری در قالب نظام ارجاع و سطح بندی خدمات </a:t>
            </a:r>
            <a:r>
              <a:rPr kumimoji="0" lang="fa-IR" sz="240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B Nazanin" panose="00000400000000000000" pitchFamily="2" charset="-78"/>
              </a:rPr>
              <a:t/>
            </a:r>
            <a:br>
              <a:rPr kumimoji="0" lang="fa-IR" sz="240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B Nazanin" panose="00000400000000000000" pitchFamily="2" charset="-78"/>
              </a:rPr>
            </a:br>
            <a:r>
              <a:rPr kumimoji="0" lang="fa-IR" sz="240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B Nazanin" panose="00000400000000000000" pitchFamily="2" charset="-78"/>
              </a:rPr>
              <a:t/>
            </a:r>
            <a:br>
              <a:rPr kumimoji="0" lang="fa-IR" sz="240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B Nazanin" panose="00000400000000000000" pitchFamily="2" charset="-78"/>
              </a:rPr>
            </a:br>
            <a:r>
              <a:rPr kumimoji="0" lang="fa-IR" sz="240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B Nazanin" panose="00000400000000000000" pitchFamily="2" charset="-78"/>
              </a:rPr>
              <a:t> </a:t>
            </a: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داشتن فرزند از حقوق انسان هاست </a:t>
            </a:r>
            <a:r>
              <a:rPr kumimoji="0" lang="fa-IR" sz="19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.</a:t>
            </a: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/>
            </a:r>
            <a:b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</a:b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/>
            </a:r>
            <a:b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</a:b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زوجین حق دارند با </a:t>
            </a: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شرایط باروری </a:t>
            </a: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خود آشنا شوند تا بتوانند برای فرزند آوری تصمیم بگیرند. </a:t>
            </a:r>
            <a:b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</a:b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/>
            </a:r>
            <a:b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</a:b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بنابراین بدون دانستن </a:t>
            </a:r>
            <a:r>
              <a:rPr kumimoji="0" lang="fa-IR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شرایط باروری </a:t>
            </a: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>خود و همسر و فاکتورهای موثر بر باروری نمی توان به اهداف دست یافت . </a:t>
            </a:r>
            <a:b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</a:br>
            <a: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  <a:t/>
            </a:r>
            <a:br>
              <a:rPr kumimoji="0" lang="fa-IR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B Nazanin" panose="00000400000000000000" pitchFamily="2" charset="-78"/>
              </a:rPr>
            </a:br>
            <a:r>
              <a:rPr kumimoji="0" lang="fa-IR" sz="240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B Nazanin" panose="00000400000000000000" pitchFamily="2" charset="-78"/>
              </a:rPr>
              <a:t/>
            </a:r>
            <a:br>
              <a:rPr kumimoji="0" lang="fa-IR" sz="2400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reestyle Script" panose="030804020302050B0404" pitchFamily="66" charset="0"/>
                <a:ea typeface="+mj-ea"/>
                <a:cs typeface="B Nazanin" panose="00000400000000000000" pitchFamily="2" charset="-78"/>
              </a:rPr>
            </a:b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6500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  <a:t>عوامل و فاکتورهای موثر در ابتلا به بیماری اندومتریوز چیست؟</a:t>
            </a:r>
            <a:br>
              <a:rPr lang="fa-IR" sz="2800" dirty="0">
                <a:solidFill>
                  <a:srgbClr val="FF0000"/>
                </a:solidFill>
                <a:cs typeface="B Nazanin" panose="00000400000000000000" pitchFamily="2" charset="-78"/>
              </a:rPr>
            </a:br>
            <a:endParaRPr lang="en-US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000" dirty="0">
                <a:solidFill>
                  <a:schemeClr val="tx1"/>
                </a:solidFill>
                <a:cs typeface="B Nazanin" panose="00000400000000000000" pitchFamily="2" charset="-78"/>
              </a:rPr>
              <a:t> </a:t>
            </a: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شروع دوره‌های قاعدگی در سنین پایین‌تر.</a:t>
            </a:r>
          </a:p>
          <a:p>
            <a:pPr marL="342900" indent="-3429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 سن: این بیماری بیشتر در زنان بین سنین سی تا چهل سال شایع است.</a:t>
            </a:r>
          </a:p>
          <a:p>
            <a:pPr marL="342900" indent="-3429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سابقه پزشکی: ابتلا به عفونت لگن ، مشکلات غیرطبیعی رحم یا بیماری ای که مانع خارج شدن خون قاعدگی شود.</a:t>
            </a:r>
          </a:p>
          <a:p>
            <a:pPr marL="342900" indent="-3429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نداشتن </a:t>
            </a:r>
            <a:r>
              <a:rPr lang="fa-IR" sz="2400" dirty="0">
                <a:solidFill>
                  <a:srgbClr val="FF0000"/>
                </a:solidFill>
                <a:cs typeface="B Nazanin" panose="00000400000000000000" pitchFamily="2" charset="-78"/>
              </a:rPr>
              <a:t>سابقه فرزند آوری</a:t>
            </a:r>
          </a:p>
          <a:p>
            <a:pPr marL="342900" indent="-3429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داشتن قاعدگی‌های شدید.</a:t>
            </a:r>
          </a:p>
          <a:p>
            <a:pPr marL="342900" indent="-3429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endParaRPr lang="en-US" sz="20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342900" indent="-3429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داشتن سیکل های قاعدگی کوتاه یا طولاتی مدت</a:t>
            </a:r>
          </a:p>
          <a:p>
            <a:pPr marL="342900" indent="-3429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آلرژی ها نسبت به مواد غذایی یا آلرژی های پوستی همچون اگزما و کهیر</a:t>
            </a:r>
          </a:p>
          <a:p>
            <a:pPr marL="342900" indent="-3429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مصرف الکل، کافئین و عدم انجام فعالیت های ورزشی: که این موارد می توانند موجب افزیش استروژن شوند</a:t>
            </a:r>
          </a:p>
          <a:p>
            <a:pPr marL="342900" indent="-3429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ژنتیک و سابقه خانوادگی</a:t>
            </a:r>
          </a:p>
          <a:p>
            <a:pPr marL="342900" indent="-342900" algn="r" rtl="1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fa-IR" sz="2400" dirty="0">
                <a:solidFill>
                  <a:schemeClr val="tx1"/>
                </a:solidFill>
                <a:cs typeface="B Nazanin" panose="00000400000000000000" pitchFamily="2" charset="-78"/>
              </a:rPr>
              <a:t>تماس با سموم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05409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2584" y="980457"/>
            <a:ext cx="6766560" cy="76809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endometriosis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14738" y="2388907"/>
            <a:ext cx="5408688" cy="270033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3941064" y="2605835"/>
            <a:ext cx="8229600" cy="4075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defRPr sz="2000" kern="1200" spc="3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algn="ctr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defRPr sz="14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3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Chronic Pelvic </a:t>
            </a:r>
            <a:r>
              <a:rPr kumimoji="0" lang="en-US" altLang="en-US" sz="24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Pain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 </a:t>
            </a:r>
            <a:r>
              <a:rPr kumimoji="0" lang="en-US" altLang="en-US" sz="2400" b="1" i="0" u="none" strike="noStrike" kern="1200" cap="none" spc="3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Dysmenorrhea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3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Abnormal Uterine Bleeding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3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Infertility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3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Deep Dyspareunia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3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Pelvic Mass (</a:t>
            </a:r>
            <a:r>
              <a:rPr kumimoji="0" lang="en-US" altLang="en-US" sz="2400" b="1" i="0" u="none" strike="noStrike" kern="1200" cap="none" spc="30" normalizeH="0" baseline="0" noProof="0" dirty="0" err="1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Endometrioma</a:t>
            </a:r>
            <a:r>
              <a:rPr kumimoji="0" lang="en-US" altLang="en-US" sz="2400" b="1" i="0" u="none" strike="noStrike" kern="1200" cap="none" spc="3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F6F74"/>
              </a:buClr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Tenesmus</a:t>
            </a:r>
            <a:r>
              <a:rPr kumimoji="0" lang="en-US" altLang="en-US" sz="2400" b="1" i="0" u="none" strike="noStrike" kern="1200" cap="none" spc="3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Garamond"/>
                <a:ea typeface="+mn-ea"/>
                <a:cs typeface="Tahoma" pitchFamily="34" charset="0"/>
              </a:rPr>
              <a:t>, Hematuria, LBP, Hemoptysis</a:t>
            </a:r>
          </a:p>
        </p:txBody>
      </p:sp>
    </p:spTree>
    <p:extLst>
      <p:ext uri="{BB962C8B-B14F-4D97-AF65-F5344CB8AC3E}">
        <p14:creationId xmlns:p14="http://schemas.microsoft.com/office/powerpoint/2010/main" val="350345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9803" y="1077238"/>
            <a:ext cx="7389341" cy="533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224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693" y="889348"/>
            <a:ext cx="7265096" cy="561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6755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F24360-EA20-41B5-AD13-40D6B56A11F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524000" y="115888"/>
            <a:ext cx="8686800" cy="6742112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579F67B-D2BD-4853-A576-E8C3ECA6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39B2E6F5-CAA5-46DD-A64F-7D9667286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2" descr="H:\Articles\endometriosis12\endometriosis1.jpg">
            <a:extLst>
              <a:ext uri="{FF2B5EF4-FFF2-40B4-BE49-F238E27FC236}">
                <a16:creationId xmlns:a16="http://schemas.microsoft.com/office/drawing/2014/main" id="{C0F5E16B-245F-48BE-BBF2-C77301B9D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688899" y="407095"/>
            <a:ext cx="2567835" cy="1108553"/>
          </a:xfrm>
        </p:spPr>
        <p:txBody>
          <a:bodyPr/>
          <a:lstStyle/>
          <a:p>
            <a:r>
              <a:rPr lang="fa-IR" sz="3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درمان</a:t>
            </a:r>
            <a:endParaRPr lang="en-US" sz="36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6" name="Object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336805"/>
              </p:ext>
            </p:extLst>
          </p:nvPr>
        </p:nvGraphicFramePr>
        <p:xfrm>
          <a:off x="8442542" y="2267211"/>
          <a:ext cx="2104373" cy="23924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Microsoft ClipArt Gallery" r:id="rId3" imgW="4165600" imgH="3098800" progId="MS_ClipArt_Gallery">
                  <p:embed/>
                </p:oleObj>
              </mc:Choice>
              <mc:Fallback>
                <p:oleObj name="Microsoft ClipArt Gallery" r:id="rId3" imgW="4165600" imgH="3098800" progId="MS_ClipArt_Gallery">
                  <p:embed/>
                  <p:pic>
                    <p:nvPicPr>
                      <p:cNvPr id="5018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42542" y="2267211"/>
                        <a:ext cx="2104373" cy="23924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912285" y="2413338"/>
            <a:ext cx="21544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dirty="0"/>
              <a:t>NSAIDs</a:t>
            </a:r>
          </a:p>
          <a:p>
            <a:pPr>
              <a:defRPr/>
            </a:pPr>
            <a:r>
              <a:rPr lang="en-US" altLang="en-US" dirty="0"/>
              <a:t>OCPs (Continuous)</a:t>
            </a:r>
          </a:p>
          <a:p>
            <a:pPr>
              <a:defRPr/>
            </a:pPr>
            <a:r>
              <a:rPr lang="en-US" altLang="en-US" dirty="0" err="1"/>
              <a:t>Progestins</a:t>
            </a:r>
            <a:endParaRPr lang="en-US" altLang="en-US" dirty="0"/>
          </a:p>
          <a:p>
            <a:pPr>
              <a:defRPr/>
            </a:pPr>
            <a:r>
              <a:rPr lang="en-US" altLang="en-US" dirty="0" err="1"/>
              <a:t>Danazol</a:t>
            </a:r>
            <a:endParaRPr lang="en-US" altLang="en-US" dirty="0"/>
          </a:p>
          <a:p>
            <a:pPr>
              <a:defRPr/>
            </a:pPr>
            <a:r>
              <a:rPr lang="en-US" altLang="en-US" dirty="0" err="1"/>
              <a:t>GnRH</a:t>
            </a:r>
            <a:r>
              <a:rPr lang="en-US" altLang="en-US" dirty="0"/>
              <a:t>-a</a:t>
            </a:r>
          </a:p>
          <a:p>
            <a:pPr>
              <a:defRPr/>
            </a:pPr>
            <a:r>
              <a:rPr lang="en-US" altLang="en-US" dirty="0" err="1" smtClean="0"/>
              <a:t>Opoids</a:t>
            </a:r>
            <a:endParaRPr lang="en-US" altLang="en-US" dirty="0"/>
          </a:p>
          <a:p>
            <a:pPr>
              <a:defRPr/>
            </a:pPr>
            <a:r>
              <a:rPr lang="en-US" altLang="en-US" dirty="0" smtClean="0"/>
              <a:t> </a:t>
            </a:r>
            <a:r>
              <a:rPr lang="en-US" altLang="en-US" dirty="0"/>
              <a:t>TCAs, SSRIs</a:t>
            </a:r>
          </a:p>
        </p:txBody>
      </p:sp>
    </p:spTree>
    <p:extLst>
      <p:ext uri="{BB962C8B-B14F-4D97-AF65-F5344CB8AC3E}">
        <p14:creationId xmlns:p14="http://schemas.microsoft.com/office/powerpoint/2010/main" val="1211188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3EC9-D532-32EF-2DE3-0E9E4EC7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344424"/>
            <a:ext cx="6766560" cy="1118616"/>
          </a:xfrm>
        </p:spPr>
        <p:txBody>
          <a:bodyPr/>
          <a:lstStyle/>
          <a:p>
            <a:pPr algn="r" rtl="1"/>
            <a:r>
              <a:rPr kumimoji="0" lang="fa-IR" sz="4000" b="1" i="0" u="none" strike="noStrike" kern="1200" cap="none" spc="0" normalizeH="0" baseline="0" noProof="0" dirty="0" smtClean="0">
                <a:ln w="3175" cmpd="sng"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rbel" panose="020B0503020204020204"/>
                <a:ea typeface="+mj-ea"/>
                <a:cs typeface="Tahoma" panose="020B0604030504040204" pitchFamily="34" charset="0"/>
              </a:rPr>
              <a:t>درمان های ناباروری</a:t>
            </a:r>
            <a:endParaRPr lang="en-US" sz="2000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C2DF-059A-C590-8C96-EA646DE42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209" y="2433711"/>
            <a:ext cx="8018585" cy="3489569"/>
          </a:xfrm>
        </p:spPr>
        <p:txBody>
          <a:bodyPr/>
          <a:lstStyle/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(controlled ovarian hyperstimulation)</a:t>
            </a: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IUI 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uterine insemination)</a:t>
            </a: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IVF 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(invitro fertilization)</a:t>
            </a:r>
          </a:p>
          <a:p>
            <a:pPr marL="457200" indent="-457200">
              <a:buClr>
                <a:schemeClr val="accent6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ICSI 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-cytoplasmic sperm injection)</a:t>
            </a:r>
          </a:p>
        </p:txBody>
      </p:sp>
    </p:spTree>
    <p:extLst>
      <p:ext uri="{BB962C8B-B14F-4D97-AF65-F5344CB8AC3E}">
        <p14:creationId xmlns:p14="http://schemas.microsoft.com/office/powerpoint/2010/main" val="30572487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132" y="2276856"/>
            <a:ext cx="8605380" cy="945896"/>
          </a:xfrm>
        </p:spPr>
        <p:txBody>
          <a:bodyPr/>
          <a:lstStyle/>
          <a:p>
            <a:pPr marL="457200" indent="-457200"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COH</a:t>
            </a:r>
            <a:endParaRPr lang="en-US" sz="1800" dirty="0">
              <a:solidFill>
                <a:srgbClr val="FF000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1"/>
            <a:r>
              <a:rPr lang="ar-SA" sz="3200" dirty="0">
                <a:cs typeface="B Nazanin" panose="00000400000000000000" pitchFamily="2" charset="-78"/>
              </a:rPr>
              <a:t>تحریک تخمک </a:t>
            </a:r>
            <a:r>
              <a:rPr lang="ar-SA" sz="3200" dirty="0" smtClean="0">
                <a:cs typeface="B Nazanin" panose="00000400000000000000" pitchFamily="2" charset="-78"/>
              </a:rPr>
              <a:t>گذاری</a:t>
            </a:r>
            <a:endParaRPr lang="en-US" sz="3200" dirty="0" smtClean="0">
              <a:cs typeface="B Nazanin" panose="00000400000000000000" pitchFamily="2" charset="-78"/>
            </a:endParaRPr>
          </a:p>
          <a:p>
            <a:pPr algn="r" rtl="1"/>
            <a:endParaRPr lang="en-US" sz="3200" dirty="0">
              <a:cs typeface="B Nazanin" panose="00000400000000000000" pitchFamily="2" charset="-78"/>
            </a:endParaRPr>
          </a:p>
          <a:p>
            <a:pPr algn="r" rtl="1"/>
            <a:r>
              <a:rPr lang="fa-IR" sz="3200" dirty="0" smtClean="0"/>
              <a:t>پایش </a:t>
            </a:r>
            <a:r>
              <a:rPr lang="fa-IR" sz="3200" dirty="0"/>
              <a:t>پاسخ تخمدان ها به داروها با انجام سونوگرافی ترانس واژینال رحم و تخمدان </a:t>
            </a:r>
            <a:r>
              <a:rPr lang="fa-IR" sz="3200" dirty="0" smtClean="0"/>
              <a:t>ها</a:t>
            </a:r>
            <a:endParaRPr lang="en-US" sz="3200" dirty="0" smtClean="0"/>
          </a:p>
          <a:p>
            <a:pPr algn="ctr" rtl="1"/>
            <a:r>
              <a:rPr lang="fa-IR" sz="32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سطح 2</a:t>
            </a:r>
            <a:endParaRPr lang="en-US" sz="32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5882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826718"/>
            <a:ext cx="6766560" cy="1390389"/>
          </a:xfrm>
        </p:spPr>
        <p:txBody>
          <a:bodyPr/>
          <a:lstStyle/>
          <a:p>
            <a:pPr algn="ctr"/>
            <a:r>
              <a:rPr lang="en-US" dirty="0" smtClean="0"/>
              <a:t>IUI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996" y="2718149"/>
            <a:ext cx="3891684" cy="270562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018740" y="3945699"/>
            <a:ext cx="2830882" cy="232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تلقیح داخل رحمی صرفاً با اسپرم شوهر و توسط فلوشیپ ناباروری یا متخصص زنان دوره 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دیده</a:t>
            </a: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ctr"/>
            <a:r>
              <a:rPr lang="fa-IR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سطح 2</a:t>
            </a:r>
            <a:r>
              <a:rPr lang="ar-SA" sz="24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4816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ناباروری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2132" y="3222752"/>
            <a:ext cx="8630432" cy="2700528"/>
          </a:xfrm>
        </p:spPr>
        <p:txBody>
          <a:bodyPr/>
          <a:lstStyle/>
          <a:p>
            <a:pPr algn="r" rtl="1"/>
            <a:r>
              <a:rPr lang="ar-SA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تعریف </a:t>
            </a:r>
            <a:r>
              <a:rPr lang="ar-SA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ناباروری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ناباروری یک بیماری است که به صورت عدم بارداری پس از 12 ماه یا بیشتر رابطه جنسی منظم و محافظت نشده تعریف می شود. این عدد برای خانم های بالای 35 سال 6 ماه است. 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 rtl="1"/>
            <a:r>
              <a:rPr lang="ar-SA" sz="24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انواع </a:t>
            </a:r>
            <a:r>
              <a:rPr lang="ar-SA" sz="2400" b="1" dirty="0">
                <a:solidFill>
                  <a:srgbClr val="FF0000"/>
                </a:solidFill>
                <a:cs typeface="B Nazanin" panose="00000400000000000000" pitchFamily="2" charset="-78"/>
              </a:rPr>
              <a:t>ناباروری</a:t>
            </a:r>
            <a:endParaRPr lang="en-US" sz="2400" b="1" dirty="0">
              <a:solidFill>
                <a:srgbClr val="FF0000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>
                <a:cs typeface="B Nazanin" panose="00000400000000000000" pitchFamily="2" charset="-78"/>
              </a:rPr>
              <a:t>ناباروری می تواند به دو شکل اولیه و ثانویه رخ دهد. ناباروری اولیه زماني است که زوجين تجربه بارداري نداشته باشند و ناباروری ثانویه زمانی است که تجربه  قبلی بارداري وجود دارد اگر چه الزاما منجر به تولد نوزاد زنده نشده باشد. </a:t>
            </a:r>
            <a:endParaRPr lang="en-US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54247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1640910"/>
            <a:ext cx="6766560" cy="4282370"/>
          </a:xfrm>
        </p:spPr>
        <p:txBody>
          <a:bodyPr/>
          <a:lstStyle/>
          <a:p>
            <a:pPr algn="r" rtl="1"/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برای افرادی که با مشکلات عدم تخمک گذاری، ناباروری غیرقابل توجیه یا ناباروری خفیف مراجعه می کنند، اغلب تحریک تخمک گذاری با یا بدون تلقیح داخل رحمی (</a:t>
            </a:r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IUI</a:t>
            </a:r>
            <a:r>
              <a:rPr lang="fa-IR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) انتخاب اولیه می باشد.</a:t>
            </a:r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/>
            <a:r>
              <a:rPr lang="en-US" sz="2400" b="1" dirty="0">
                <a:solidFill>
                  <a:schemeClr val="tx1"/>
                </a:solidFill>
                <a:cs typeface="B Nazanin" panose="00000400000000000000" pitchFamily="2" charset="-78"/>
              </a:rPr>
              <a:t>Intra Uterine Insemination</a:t>
            </a:r>
          </a:p>
          <a:p>
            <a:pPr algn="r"/>
            <a:endParaRPr lang="en-US" sz="24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2596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608" y="3460747"/>
            <a:ext cx="3491505" cy="2700528"/>
          </a:xfrm>
        </p:spPr>
        <p:txBody>
          <a:bodyPr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به </a:t>
            </a:r>
            <a:r>
              <a:rPr lang="fa-IR" sz="2800" b="1" dirty="0">
                <a:solidFill>
                  <a:schemeClr val="tx1"/>
                </a:solidFill>
                <a:cs typeface="B Nazanin" panose="00000400000000000000" pitchFamily="2" charset="-78"/>
              </a:rPr>
              <a:t>عنوان استراتژی درمانی خط اول در زنان بالای 38 تا 40 سال در نظر گرفته شود</a:t>
            </a:r>
            <a:endParaRPr lang="en-US" sz="2800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784" y="2989007"/>
            <a:ext cx="3877216" cy="317226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14784" y="1494983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046105" y="1427968"/>
            <a:ext cx="3144033" cy="676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IVF</a:t>
            </a:r>
          </a:p>
        </p:txBody>
      </p:sp>
    </p:spTree>
    <p:extLst>
      <p:ext uri="{BB962C8B-B14F-4D97-AF65-F5344CB8AC3E}">
        <p14:creationId xmlns:p14="http://schemas.microsoft.com/office/powerpoint/2010/main" val="30950189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388308"/>
            <a:ext cx="3278562" cy="78914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ICSI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4345" y="3344449"/>
            <a:ext cx="3877216" cy="26959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95804" y="1503123"/>
            <a:ext cx="6995286" cy="15908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>
                <a:solidFill>
                  <a:schemeClr val="tx1"/>
                </a:solidFill>
              </a:rPr>
              <a:t>تزریق داخل سیتوپلاسمی اسپرم </a:t>
            </a:r>
            <a:r>
              <a:rPr lang="fa-IR" sz="3200" b="1" dirty="0" smtClean="0">
                <a:solidFill>
                  <a:schemeClr val="tx1"/>
                </a:solidFill>
              </a:rPr>
              <a:t>در </a:t>
            </a:r>
            <a:r>
              <a:rPr lang="fa-IR" sz="3200" b="1" dirty="0">
                <a:solidFill>
                  <a:schemeClr val="tx1"/>
                </a:solidFill>
              </a:rPr>
              <a:t>نظر گرفته می شود.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445" y="3344449"/>
            <a:ext cx="2836644" cy="2695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9502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  <a:t>پیشگیری( سطح 1)</a:t>
            </a:r>
            <a:br>
              <a:rPr lang="fa-IR" dirty="0" smtClean="0">
                <a:solidFill>
                  <a:srgbClr val="FF0000"/>
                </a:solidFill>
                <a:cs typeface="B Nazanin" panose="00000400000000000000" pitchFamily="2" charset="-78"/>
              </a:rPr>
            </a:br>
            <a:endParaRPr lang="en-US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a-IR" sz="40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اصلاح سبک زندگی:</a:t>
            </a:r>
          </a:p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تغذیه سالم و متعادل </a:t>
            </a:r>
          </a:p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فعالیت فیزیکی و ورزش</a:t>
            </a:r>
          </a:p>
          <a:p>
            <a:pPr algn="ctr"/>
            <a:r>
              <a:rPr lang="fa-IR" sz="4000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خواب کافی و مناسب</a:t>
            </a:r>
            <a:endParaRPr lang="en-US" sz="4000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41587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731B99B-BD4F-4B11-835E-1D3917709B5F}"/>
              </a:ext>
            </a:extLst>
          </p:cNvPr>
          <p:cNvSpPr/>
          <p:nvPr/>
        </p:nvSpPr>
        <p:spPr>
          <a:xfrm rot="19813210">
            <a:off x="5675468" y="3672732"/>
            <a:ext cx="1822243" cy="1958747"/>
          </a:xfrm>
          <a:prstGeom prst="rect">
            <a:avLst/>
          </a:prstGeom>
          <a:gradFill flip="none" rotWithShape="1">
            <a:gsLst>
              <a:gs pos="28000">
                <a:schemeClr val="tx1">
                  <a:alpha val="14000"/>
                </a:schemeClr>
              </a:gs>
              <a:gs pos="78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BACE97-E943-4961-B210-66E0D6EE7F7D}"/>
              </a:ext>
            </a:extLst>
          </p:cNvPr>
          <p:cNvGrpSpPr/>
          <p:nvPr/>
        </p:nvGrpSpPr>
        <p:grpSpPr>
          <a:xfrm>
            <a:off x="5130066" y="2794277"/>
            <a:ext cx="1859060" cy="1859061"/>
            <a:chOff x="4620835" y="2564296"/>
            <a:chExt cx="2346850" cy="234685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C277EDFB-8B73-41DF-9748-A4E19AD78358}"/>
                </a:ext>
              </a:extLst>
            </p:cNvPr>
            <p:cNvSpPr/>
            <p:nvPr/>
          </p:nvSpPr>
          <p:spPr>
            <a:xfrm>
              <a:off x="4620835" y="2564296"/>
              <a:ext cx="2346850" cy="2346850"/>
            </a:xfrm>
            <a:prstGeom prst="ellipse">
              <a:avLst/>
            </a:prstGeom>
            <a:gradFill flip="none" rotWithShape="1">
              <a:gsLst>
                <a:gs pos="28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83D087F-ACB1-4859-83A7-F73F16746712}"/>
                </a:ext>
              </a:extLst>
            </p:cNvPr>
            <p:cNvSpPr/>
            <p:nvPr/>
          </p:nvSpPr>
          <p:spPr>
            <a:xfrm>
              <a:off x="4689203" y="2632664"/>
              <a:ext cx="2210114" cy="2210114"/>
            </a:xfrm>
            <a:prstGeom prst="ellipse">
              <a:avLst/>
            </a:prstGeom>
            <a:gradFill flip="none" rotWithShape="1">
              <a:gsLst>
                <a:gs pos="2800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7" name="Isosceles Triangle 6">
            <a:extLst>
              <a:ext uri="{FF2B5EF4-FFF2-40B4-BE49-F238E27FC236}">
                <a16:creationId xmlns:a16="http://schemas.microsoft.com/office/drawing/2014/main" id="{467284B7-9F5D-4D8C-839A-5D8A12DA2863}"/>
              </a:ext>
            </a:extLst>
          </p:cNvPr>
          <p:cNvSpPr/>
          <p:nvPr/>
        </p:nvSpPr>
        <p:spPr>
          <a:xfrm rot="5400000">
            <a:off x="4143835" y="354305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0" name="Isosceles Triangle 6">
            <a:extLst>
              <a:ext uri="{FF2B5EF4-FFF2-40B4-BE49-F238E27FC236}">
                <a16:creationId xmlns:a16="http://schemas.microsoft.com/office/drawing/2014/main" id="{9756225C-EFEA-4580-9720-C1793AE37180}"/>
              </a:ext>
            </a:extLst>
          </p:cNvPr>
          <p:cNvSpPr/>
          <p:nvPr/>
        </p:nvSpPr>
        <p:spPr>
          <a:xfrm rot="16200000" flipH="1">
            <a:off x="7457444" y="3543055"/>
            <a:ext cx="502701" cy="433364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3" name="Isosceles Triangle 6">
            <a:extLst>
              <a:ext uri="{FF2B5EF4-FFF2-40B4-BE49-F238E27FC236}">
                <a16:creationId xmlns:a16="http://schemas.microsoft.com/office/drawing/2014/main" id="{D579D539-5BB1-4091-8C0E-92158E6B9614}"/>
              </a:ext>
            </a:extLst>
          </p:cNvPr>
          <p:cNvSpPr/>
          <p:nvPr/>
        </p:nvSpPr>
        <p:spPr>
          <a:xfrm rot="14353481" flipH="1">
            <a:off x="7216330" y="263202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1DBB074-185D-4698-BC0C-7C3C8B6749A4}"/>
              </a:ext>
            </a:extLst>
          </p:cNvPr>
          <p:cNvSpPr/>
          <p:nvPr/>
        </p:nvSpPr>
        <p:spPr>
          <a:xfrm rot="19813210">
            <a:off x="8112381" y="226435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E496E0E-76AA-4F52-9146-3148B4F1F798}"/>
              </a:ext>
            </a:extLst>
          </p:cNvPr>
          <p:cNvSpPr/>
          <p:nvPr/>
        </p:nvSpPr>
        <p:spPr>
          <a:xfrm>
            <a:off x="7919352" y="1888847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A21E9B-9A83-425F-8FEC-94FA2786050D}"/>
              </a:ext>
            </a:extLst>
          </p:cNvPr>
          <p:cNvGrpSpPr/>
          <p:nvPr/>
        </p:nvGrpSpPr>
        <p:grpSpPr>
          <a:xfrm flipH="1">
            <a:off x="7809479" y="1778976"/>
            <a:ext cx="1128117" cy="1128115"/>
            <a:chOff x="9461596" y="1229846"/>
            <a:chExt cx="1424118" cy="142411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B7D6EAFC-0EF8-41BE-9750-08C15A2E82E1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6"/>
                  </a:gs>
                  <a:gs pos="100000">
                    <a:schemeClr val="accent5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62333AE3-B4E6-4EEA-B74C-A43AFA7C4D9F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6"/>
                  </a:gs>
                  <a:gs pos="100000">
                    <a:schemeClr val="accent5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26" name="Isosceles Triangle 6">
            <a:extLst>
              <a:ext uri="{FF2B5EF4-FFF2-40B4-BE49-F238E27FC236}">
                <a16:creationId xmlns:a16="http://schemas.microsoft.com/office/drawing/2014/main" id="{BE1DCD86-BF41-4887-8EB7-19D2C5078900}"/>
              </a:ext>
            </a:extLst>
          </p:cNvPr>
          <p:cNvSpPr/>
          <p:nvPr/>
        </p:nvSpPr>
        <p:spPr>
          <a:xfrm rot="7299902">
            <a:off x="4370520" y="263202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7" name="Isosceles Triangle 6">
            <a:extLst>
              <a:ext uri="{FF2B5EF4-FFF2-40B4-BE49-F238E27FC236}">
                <a16:creationId xmlns:a16="http://schemas.microsoft.com/office/drawing/2014/main" id="{8A5BCEDD-DB00-4ACA-B5DF-A8ABB1D77F74}"/>
              </a:ext>
            </a:extLst>
          </p:cNvPr>
          <p:cNvSpPr/>
          <p:nvPr/>
        </p:nvSpPr>
        <p:spPr>
          <a:xfrm rot="7092213" flipH="1" flipV="1">
            <a:off x="7216330" y="445408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28" name="Isosceles Triangle 6">
            <a:extLst>
              <a:ext uri="{FF2B5EF4-FFF2-40B4-BE49-F238E27FC236}">
                <a16:creationId xmlns:a16="http://schemas.microsoft.com/office/drawing/2014/main" id="{11A23839-79E8-413C-BC1F-0A3C3EE1657E}"/>
              </a:ext>
            </a:extLst>
          </p:cNvPr>
          <p:cNvSpPr/>
          <p:nvPr/>
        </p:nvSpPr>
        <p:spPr>
          <a:xfrm rot="14507787" flipV="1">
            <a:off x="4370520" y="4454086"/>
            <a:ext cx="502703" cy="433362"/>
          </a:xfrm>
          <a:custGeom>
            <a:avLst/>
            <a:gdLst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  <a:gd name="connsiteX0" fmla="*/ 0 w 711081"/>
              <a:gd name="connsiteY0" fmla="*/ 613000 h 613000"/>
              <a:gd name="connsiteX1" fmla="*/ 355541 w 711081"/>
              <a:gd name="connsiteY1" fmla="*/ 0 h 613000"/>
              <a:gd name="connsiteX2" fmla="*/ 711081 w 711081"/>
              <a:gd name="connsiteY2" fmla="*/ 613000 h 613000"/>
              <a:gd name="connsiteX3" fmla="*/ 0 w 711081"/>
              <a:gd name="connsiteY3" fmla="*/ 613000 h 61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1081" h="613000">
                <a:moveTo>
                  <a:pt x="0" y="613000"/>
                </a:moveTo>
                <a:lnTo>
                  <a:pt x="355541" y="0"/>
                </a:lnTo>
                <a:lnTo>
                  <a:pt x="711081" y="613000"/>
                </a:lnTo>
                <a:cubicBezTo>
                  <a:pt x="434650" y="549938"/>
                  <a:pt x="292214" y="547310"/>
                  <a:pt x="0" y="613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6D9E42E-4DCB-499F-9B71-7E31ED7ECA8A}"/>
              </a:ext>
            </a:extLst>
          </p:cNvPr>
          <p:cNvSpPr/>
          <p:nvPr/>
        </p:nvSpPr>
        <p:spPr>
          <a:xfrm rot="19813210">
            <a:off x="3504324" y="226435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94D2EC-EF2E-4A18-A527-F9A9981F7A5A}"/>
              </a:ext>
            </a:extLst>
          </p:cNvPr>
          <p:cNvSpPr/>
          <p:nvPr/>
        </p:nvSpPr>
        <p:spPr>
          <a:xfrm>
            <a:off x="3311295" y="1888847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B10CEC5-C641-4027-9703-961BC7DC4528}"/>
              </a:ext>
            </a:extLst>
          </p:cNvPr>
          <p:cNvGrpSpPr/>
          <p:nvPr/>
        </p:nvGrpSpPr>
        <p:grpSpPr>
          <a:xfrm flipH="1">
            <a:off x="3201422" y="1778976"/>
            <a:ext cx="1128117" cy="1128115"/>
            <a:chOff x="9461596" y="1229846"/>
            <a:chExt cx="1424118" cy="1424116"/>
          </a:xfrm>
        </p:grpSpPr>
        <p:sp>
          <p:nvSpPr>
            <p:cNvPr id="33" name="Oval 17">
              <a:extLst>
                <a:ext uri="{FF2B5EF4-FFF2-40B4-BE49-F238E27FC236}">
                  <a16:creationId xmlns:a16="http://schemas.microsoft.com/office/drawing/2014/main" id="{2D7A202F-63AC-4326-A4A1-88999C3FA0C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34" name="Oval 17">
              <a:extLst>
                <a:ext uri="{FF2B5EF4-FFF2-40B4-BE49-F238E27FC236}">
                  <a16:creationId xmlns:a16="http://schemas.microsoft.com/office/drawing/2014/main" id="{44C7CF9D-0433-4A2D-A21A-048F7EE5637C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1"/>
                  </a:gs>
                  <a:gs pos="100000">
                    <a:schemeClr val="accent2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5E7BE9C5-8BB5-4499-BAC8-84ACBF1FBF8B}"/>
              </a:ext>
            </a:extLst>
          </p:cNvPr>
          <p:cNvSpPr/>
          <p:nvPr/>
        </p:nvSpPr>
        <p:spPr>
          <a:xfrm rot="19813210">
            <a:off x="8112381" y="507696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77169A1-10F1-499B-B86D-5684CC29EEFF}"/>
              </a:ext>
            </a:extLst>
          </p:cNvPr>
          <p:cNvSpPr/>
          <p:nvPr/>
        </p:nvSpPr>
        <p:spPr>
          <a:xfrm>
            <a:off x="7919352" y="4701457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D786A0E-05A4-4946-8A75-F10EECF9B81B}"/>
              </a:ext>
            </a:extLst>
          </p:cNvPr>
          <p:cNvGrpSpPr/>
          <p:nvPr/>
        </p:nvGrpSpPr>
        <p:grpSpPr>
          <a:xfrm flipH="1">
            <a:off x="7809479" y="4591586"/>
            <a:ext cx="1128117" cy="1128115"/>
            <a:chOff x="9461596" y="1229846"/>
            <a:chExt cx="1424118" cy="1424116"/>
          </a:xfrm>
        </p:grpSpPr>
        <p:sp>
          <p:nvSpPr>
            <p:cNvPr id="39" name="Oval 17">
              <a:extLst>
                <a:ext uri="{FF2B5EF4-FFF2-40B4-BE49-F238E27FC236}">
                  <a16:creationId xmlns:a16="http://schemas.microsoft.com/office/drawing/2014/main" id="{E26A589E-3944-4BE7-A2FE-2ACB3D16B2C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40" name="Oval 17">
              <a:extLst>
                <a:ext uri="{FF2B5EF4-FFF2-40B4-BE49-F238E27FC236}">
                  <a16:creationId xmlns:a16="http://schemas.microsoft.com/office/drawing/2014/main" id="{882B720A-1408-4BCA-BC9E-FF7337D89C64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4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8FB7CAA7-B0D9-4096-B370-F0F83E75C2B2}"/>
              </a:ext>
            </a:extLst>
          </p:cNvPr>
          <p:cNvSpPr/>
          <p:nvPr/>
        </p:nvSpPr>
        <p:spPr>
          <a:xfrm rot="19813210">
            <a:off x="3504324" y="5076963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C1301977-973A-40C8-BB78-3116F2E81648}"/>
              </a:ext>
            </a:extLst>
          </p:cNvPr>
          <p:cNvSpPr/>
          <p:nvPr/>
        </p:nvSpPr>
        <p:spPr>
          <a:xfrm>
            <a:off x="3311295" y="4701457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CC1706-DAD9-4700-AFF5-CB480FEC8E35}"/>
              </a:ext>
            </a:extLst>
          </p:cNvPr>
          <p:cNvGrpSpPr/>
          <p:nvPr/>
        </p:nvGrpSpPr>
        <p:grpSpPr>
          <a:xfrm flipH="1">
            <a:off x="3201422" y="4591586"/>
            <a:ext cx="1128117" cy="1128115"/>
            <a:chOff x="9461596" y="1229846"/>
            <a:chExt cx="1424118" cy="1424116"/>
          </a:xfrm>
        </p:grpSpPr>
        <p:sp>
          <p:nvSpPr>
            <p:cNvPr id="45" name="Oval 17">
              <a:extLst>
                <a:ext uri="{FF2B5EF4-FFF2-40B4-BE49-F238E27FC236}">
                  <a16:creationId xmlns:a16="http://schemas.microsoft.com/office/drawing/2014/main" id="{C9F87B23-12D2-4782-8DF8-BCA75F15D882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300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46" name="Oval 17">
              <a:extLst>
                <a:ext uri="{FF2B5EF4-FFF2-40B4-BE49-F238E27FC236}">
                  <a16:creationId xmlns:a16="http://schemas.microsoft.com/office/drawing/2014/main" id="{3E44E3E0-9087-487F-BC5B-842864A87D7D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0">
                    <a:schemeClr val="accent3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94DEA9DA-1D4C-4372-BDB2-463E6A0CF424}"/>
              </a:ext>
            </a:extLst>
          </p:cNvPr>
          <p:cNvSpPr/>
          <p:nvPr/>
        </p:nvSpPr>
        <p:spPr>
          <a:xfrm rot="19813210">
            <a:off x="8499521" y="3677740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D6753D7B-1A37-4165-BB38-BC0A3CEFCA21}"/>
              </a:ext>
            </a:extLst>
          </p:cNvPr>
          <p:cNvSpPr/>
          <p:nvPr/>
        </p:nvSpPr>
        <p:spPr>
          <a:xfrm>
            <a:off x="8306492" y="3302234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AA7FC27-26E9-40FB-85E7-3725F41D12FC}"/>
              </a:ext>
            </a:extLst>
          </p:cNvPr>
          <p:cNvGrpSpPr/>
          <p:nvPr/>
        </p:nvGrpSpPr>
        <p:grpSpPr>
          <a:xfrm flipH="1">
            <a:off x="8196619" y="3192363"/>
            <a:ext cx="1128117" cy="1128115"/>
            <a:chOff x="9461596" y="1229846"/>
            <a:chExt cx="1424118" cy="1424116"/>
          </a:xfrm>
        </p:grpSpPr>
        <p:sp>
          <p:nvSpPr>
            <p:cNvPr id="51" name="Oval 17">
              <a:extLst>
                <a:ext uri="{FF2B5EF4-FFF2-40B4-BE49-F238E27FC236}">
                  <a16:creationId xmlns:a16="http://schemas.microsoft.com/office/drawing/2014/main" id="{7080CC9C-7BA1-4ED3-8852-437964D8F2CE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52" name="Oval 17">
              <a:extLst>
                <a:ext uri="{FF2B5EF4-FFF2-40B4-BE49-F238E27FC236}">
                  <a16:creationId xmlns:a16="http://schemas.microsoft.com/office/drawing/2014/main" id="{E895302D-2EA3-4C42-AA8E-855C25B39CA2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0">
                    <a:schemeClr val="accent5"/>
                  </a:gs>
                  <a:gs pos="100000">
                    <a:schemeClr val="accent4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B6BF806C-5419-431B-B07B-B468BCD899DD}"/>
              </a:ext>
            </a:extLst>
          </p:cNvPr>
          <p:cNvSpPr/>
          <p:nvPr/>
        </p:nvSpPr>
        <p:spPr>
          <a:xfrm rot="19813210">
            <a:off x="3105476" y="3677740"/>
            <a:ext cx="889907" cy="782224"/>
          </a:xfrm>
          <a:prstGeom prst="rect">
            <a:avLst/>
          </a:prstGeom>
          <a:gradFill flip="none" rotWithShape="1">
            <a:gsLst>
              <a:gs pos="32000">
                <a:schemeClr val="tx1">
                  <a:alpha val="16000"/>
                </a:schemeClr>
              </a:gs>
              <a:gs pos="86000">
                <a:schemeClr val="bg1">
                  <a:lumMod val="9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77DC4F-93E6-41AD-A3E6-61036C048C17}"/>
              </a:ext>
            </a:extLst>
          </p:cNvPr>
          <p:cNvSpPr/>
          <p:nvPr/>
        </p:nvSpPr>
        <p:spPr>
          <a:xfrm>
            <a:off x="2912447" y="3302234"/>
            <a:ext cx="908371" cy="908371"/>
          </a:xfrm>
          <a:prstGeom prst="ellipse">
            <a:avLst/>
          </a:prstGeom>
          <a:gradFill>
            <a:gsLst>
              <a:gs pos="2800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IN" sz="2400">
              <a:solidFill>
                <a:prstClr val="white"/>
              </a:solidFill>
              <a:latin typeface="Segoe UI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285EAA5-6358-46BF-954B-C06701255C96}"/>
              </a:ext>
            </a:extLst>
          </p:cNvPr>
          <p:cNvGrpSpPr/>
          <p:nvPr/>
        </p:nvGrpSpPr>
        <p:grpSpPr>
          <a:xfrm flipH="1">
            <a:off x="2802574" y="3192363"/>
            <a:ext cx="1128117" cy="1128115"/>
            <a:chOff x="9461596" y="1229846"/>
            <a:chExt cx="1424118" cy="1424116"/>
          </a:xfrm>
        </p:grpSpPr>
        <p:sp>
          <p:nvSpPr>
            <p:cNvPr id="57" name="Oval 17">
              <a:extLst>
                <a:ext uri="{FF2B5EF4-FFF2-40B4-BE49-F238E27FC236}">
                  <a16:creationId xmlns:a16="http://schemas.microsoft.com/office/drawing/2014/main" id="{45C0641D-33B8-4E56-A071-274C0BBC9ED8}"/>
                </a:ext>
              </a:extLst>
            </p:cNvPr>
            <p:cNvSpPr/>
            <p:nvPr/>
          </p:nvSpPr>
          <p:spPr>
            <a:xfrm>
              <a:off x="9461596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38100" cap="rnd">
              <a:gradFill>
                <a:gsLst>
                  <a:gs pos="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>
                <a:solidFill>
                  <a:prstClr val="white"/>
                </a:solidFill>
                <a:latin typeface="Segoe UI"/>
              </a:endParaRPr>
            </a:p>
          </p:txBody>
        </p:sp>
        <p:sp>
          <p:nvSpPr>
            <p:cNvPr id="58" name="Oval 17">
              <a:extLst>
                <a:ext uri="{FF2B5EF4-FFF2-40B4-BE49-F238E27FC236}">
                  <a16:creationId xmlns:a16="http://schemas.microsoft.com/office/drawing/2014/main" id="{C8F225B6-A7EF-4FD1-A325-DFB3FAD9A1A7}"/>
                </a:ext>
              </a:extLst>
            </p:cNvPr>
            <p:cNvSpPr/>
            <p:nvPr/>
          </p:nvSpPr>
          <p:spPr>
            <a:xfrm flipH="1">
              <a:off x="10173655" y="1229846"/>
              <a:ext cx="712059" cy="1424116"/>
            </a:xfrm>
            <a:custGeom>
              <a:avLst/>
              <a:gdLst>
                <a:gd name="connsiteX0" fmla="*/ 0 w 1424118"/>
                <a:gd name="connsiteY0" fmla="*/ 712058 h 1424116"/>
                <a:gd name="connsiteX1" fmla="*/ 712059 w 1424118"/>
                <a:gd name="connsiteY1" fmla="*/ 0 h 1424116"/>
                <a:gd name="connsiteX2" fmla="*/ 1424118 w 1424118"/>
                <a:gd name="connsiteY2" fmla="*/ 712058 h 1424116"/>
                <a:gd name="connsiteX3" fmla="*/ 712059 w 1424118"/>
                <a:gd name="connsiteY3" fmla="*/ 1424116 h 1424116"/>
                <a:gd name="connsiteX4" fmla="*/ 0 w 1424118"/>
                <a:gd name="connsiteY4" fmla="*/ 712058 h 1424116"/>
                <a:gd name="connsiteX0" fmla="*/ 1424118 w 1515558"/>
                <a:gd name="connsiteY0" fmla="*/ 712058 h 1424116"/>
                <a:gd name="connsiteX1" fmla="*/ 712059 w 1515558"/>
                <a:gd name="connsiteY1" fmla="*/ 1424116 h 1424116"/>
                <a:gd name="connsiteX2" fmla="*/ 0 w 1515558"/>
                <a:gd name="connsiteY2" fmla="*/ 712058 h 1424116"/>
                <a:gd name="connsiteX3" fmla="*/ 712059 w 1515558"/>
                <a:gd name="connsiteY3" fmla="*/ 0 h 1424116"/>
                <a:gd name="connsiteX4" fmla="*/ 1515558 w 1515558"/>
                <a:gd name="connsiteY4" fmla="*/ 803498 h 1424116"/>
                <a:gd name="connsiteX0" fmla="*/ 1424118 w 1424118"/>
                <a:gd name="connsiteY0" fmla="*/ 712058 h 1424116"/>
                <a:gd name="connsiteX1" fmla="*/ 712059 w 1424118"/>
                <a:gd name="connsiteY1" fmla="*/ 1424116 h 1424116"/>
                <a:gd name="connsiteX2" fmla="*/ 0 w 1424118"/>
                <a:gd name="connsiteY2" fmla="*/ 712058 h 1424116"/>
                <a:gd name="connsiteX3" fmla="*/ 712059 w 1424118"/>
                <a:gd name="connsiteY3" fmla="*/ 0 h 1424116"/>
                <a:gd name="connsiteX0" fmla="*/ 712059 w 712059"/>
                <a:gd name="connsiteY0" fmla="*/ 1424116 h 1424116"/>
                <a:gd name="connsiteX1" fmla="*/ 0 w 712059"/>
                <a:gd name="connsiteY1" fmla="*/ 712058 h 1424116"/>
                <a:gd name="connsiteX2" fmla="*/ 712059 w 712059"/>
                <a:gd name="connsiteY2" fmla="*/ 0 h 1424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2059" h="1424116">
                  <a:moveTo>
                    <a:pt x="712059" y="1424116"/>
                  </a:moveTo>
                  <a:cubicBezTo>
                    <a:pt x="318800" y="1424116"/>
                    <a:pt x="0" y="1105317"/>
                    <a:pt x="0" y="712058"/>
                  </a:cubicBezTo>
                  <a:cubicBezTo>
                    <a:pt x="0" y="318799"/>
                    <a:pt x="318800" y="0"/>
                    <a:pt x="712059" y="0"/>
                  </a:cubicBezTo>
                </a:path>
              </a:pathLst>
            </a:custGeom>
            <a:noFill/>
            <a:ln w="63500" cap="rnd">
              <a:gradFill>
                <a:gsLst>
                  <a:gs pos="2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IN" sz="2400" dirty="0">
                <a:solidFill>
                  <a:prstClr val="white"/>
                </a:solidFill>
                <a:latin typeface="Segoe UI"/>
              </a:endParaRP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D6F344EA-5706-465E-99DE-0F6DA84FABDE}"/>
              </a:ext>
            </a:extLst>
          </p:cNvPr>
          <p:cNvGrpSpPr/>
          <p:nvPr/>
        </p:nvGrpSpPr>
        <p:grpSpPr>
          <a:xfrm>
            <a:off x="4766302" y="2439448"/>
            <a:ext cx="2570792" cy="2575535"/>
            <a:chOff x="118046" y="2107439"/>
            <a:chExt cx="3537330" cy="3543856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9AA1C0A-2F8D-4222-A07E-4D4FA332658F}"/>
                </a:ext>
              </a:extLst>
            </p:cNvPr>
            <p:cNvSpPr/>
            <p:nvPr/>
          </p:nvSpPr>
          <p:spPr>
            <a:xfrm>
              <a:off x="118046" y="2107439"/>
              <a:ext cx="1774169" cy="3543856"/>
            </a:xfrm>
            <a:custGeom>
              <a:avLst/>
              <a:gdLst>
                <a:gd name="connsiteX0" fmla="*/ 1771928 w 1774169"/>
                <a:gd name="connsiteY0" fmla="*/ 0 h 3543856"/>
                <a:gd name="connsiteX1" fmla="*/ 1774169 w 1774169"/>
                <a:gd name="connsiteY1" fmla="*/ 113 h 3543856"/>
                <a:gd name="connsiteX2" fmla="*/ 1774169 w 1774169"/>
                <a:gd name="connsiteY2" fmla="*/ 143533 h 3543856"/>
                <a:gd name="connsiteX3" fmla="*/ 1771928 w 1774169"/>
                <a:gd name="connsiteY3" fmla="*/ 143420 h 3543856"/>
                <a:gd name="connsiteX4" fmla="*/ 143420 w 1774169"/>
                <a:gd name="connsiteY4" fmla="*/ 1771928 h 3543856"/>
                <a:gd name="connsiteX5" fmla="*/ 1771928 w 1774169"/>
                <a:gd name="connsiteY5" fmla="*/ 3400436 h 3543856"/>
                <a:gd name="connsiteX6" fmla="*/ 1774169 w 1774169"/>
                <a:gd name="connsiteY6" fmla="*/ 3400323 h 3543856"/>
                <a:gd name="connsiteX7" fmla="*/ 1774169 w 1774169"/>
                <a:gd name="connsiteY7" fmla="*/ 3543743 h 3543856"/>
                <a:gd name="connsiteX8" fmla="*/ 1771928 w 1774169"/>
                <a:gd name="connsiteY8" fmla="*/ 3543856 h 3543856"/>
                <a:gd name="connsiteX9" fmla="*/ 0 w 1774169"/>
                <a:gd name="connsiteY9" fmla="*/ 1771928 h 3543856"/>
                <a:gd name="connsiteX10" fmla="*/ 1771928 w 1774169"/>
                <a:gd name="connsiteY10" fmla="*/ 0 h 354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4169" h="3543856">
                  <a:moveTo>
                    <a:pt x="1771928" y="0"/>
                  </a:moveTo>
                  <a:lnTo>
                    <a:pt x="1774169" y="113"/>
                  </a:lnTo>
                  <a:lnTo>
                    <a:pt x="1774169" y="143533"/>
                  </a:lnTo>
                  <a:lnTo>
                    <a:pt x="1771928" y="143420"/>
                  </a:lnTo>
                  <a:cubicBezTo>
                    <a:pt x="872528" y="143420"/>
                    <a:pt x="143420" y="872528"/>
                    <a:pt x="143420" y="1771928"/>
                  </a:cubicBezTo>
                  <a:cubicBezTo>
                    <a:pt x="143420" y="2671328"/>
                    <a:pt x="872528" y="3400436"/>
                    <a:pt x="1771928" y="3400436"/>
                  </a:cubicBezTo>
                  <a:lnTo>
                    <a:pt x="1774169" y="3400323"/>
                  </a:lnTo>
                  <a:lnTo>
                    <a:pt x="1774169" y="3543743"/>
                  </a:lnTo>
                  <a:lnTo>
                    <a:pt x="1771928" y="3543856"/>
                  </a:lnTo>
                  <a:cubicBezTo>
                    <a:pt x="793319" y="3543856"/>
                    <a:pt x="0" y="2750537"/>
                    <a:pt x="0" y="1771928"/>
                  </a:cubicBezTo>
                  <a:cubicBezTo>
                    <a:pt x="0" y="793319"/>
                    <a:pt x="793319" y="0"/>
                    <a:pt x="1771928" y="0"/>
                  </a:cubicBezTo>
                  <a:close/>
                </a:path>
              </a:pathLst>
            </a:custGeom>
            <a:gradFill flip="none" rotWithShape="1">
              <a:gsLst>
                <a:gs pos="2721">
                  <a:schemeClr val="accent6"/>
                </a:gs>
                <a:gs pos="25000">
                  <a:schemeClr val="accent1"/>
                </a:gs>
                <a:gs pos="88426">
                  <a:schemeClr val="accent3"/>
                </a:gs>
                <a:gs pos="49000">
                  <a:schemeClr val="accent2"/>
                </a:gs>
                <a:gs pos="100000">
                  <a:schemeClr val="accent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E8E0654-D66D-4007-8C02-E3C46B10D6A9}"/>
                </a:ext>
              </a:extLst>
            </p:cNvPr>
            <p:cNvSpPr/>
            <p:nvPr/>
          </p:nvSpPr>
          <p:spPr>
            <a:xfrm flipH="1">
              <a:off x="1881207" y="2107439"/>
              <a:ext cx="1774169" cy="3543856"/>
            </a:xfrm>
            <a:custGeom>
              <a:avLst/>
              <a:gdLst>
                <a:gd name="connsiteX0" fmla="*/ 1771928 w 1774169"/>
                <a:gd name="connsiteY0" fmla="*/ 0 h 3543856"/>
                <a:gd name="connsiteX1" fmla="*/ 1774169 w 1774169"/>
                <a:gd name="connsiteY1" fmla="*/ 113 h 3543856"/>
                <a:gd name="connsiteX2" fmla="*/ 1774169 w 1774169"/>
                <a:gd name="connsiteY2" fmla="*/ 143533 h 3543856"/>
                <a:gd name="connsiteX3" fmla="*/ 1771928 w 1774169"/>
                <a:gd name="connsiteY3" fmla="*/ 143420 h 3543856"/>
                <a:gd name="connsiteX4" fmla="*/ 143420 w 1774169"/>
                <a:gd name="connsiteY4" fmla="*/ 1771928 h 3543856"/>
                <a:gd name="connsiteX5" fmla="*/ 1771928 w 1774169"/>
                <a:gd name="connsiteY5" fmla="*/ 3400436 h 3543856"/>
                <a:gd name="connsiteX6" fmla="*/ 1774169 w 1774169"/>
                <a:gd name="connsiteY6" fmla="*/ 3400323 h 3543856"/>
                <a:gd name="connsiteX7" fmla="*/ 1774169 w 1774169"/>
                <a:gd name="connsiteY7" fmla="*/ 3543743 h 3543856"/>
                <a:gd name="connsiteX8" fmla="*/ 1771928 w 1774169"/>
                <a:gd name="connsiteY8" fmla="*/ 3543856 h 3543856"/>
                <a:gd name="connsiteX9" fmla="*/ 0 w 1774169"/>
                <a:gd name="connsiteY9" fmla="*/ 1771928 h 3543856"/>
                <a:gd name="connsiteX10" fmla="*/ 1771928 w 1774169"/>
                <a:gd name="connsiteY10" fmla="*/ 0 h 3543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74169" h="3543856">
                  <a:moveTo>
                    <a:pt x="1771928" y="0"/>
                  </a:moveTo>
                  <a:lnTo>
                    <a:pt x="1774169" y="113"/>
                  </a:lnTo>
                  <a:lnTo>
                    <a:pt x="1774169" y="143533"/>
                  </a:lnTo>
                  <a:lnTo>
                    <a:pt x="1771928" y="143420"/>
                  </a:lnTo>
                  <a:cubicBezTo>
                    <a:pt x="872528" y="143420"/>
                    <a:pt x="143420" y="872528"/>
                    <a:pt x="143420" y="1771928"/>
                  </a:cubicBezTo>
                  <a:cubicBezTo>
                    <a:pt x="143420" y="2671328"/>
                    <a:pt x="872528" y="3400436"/>
                    <a:pt x="1771928" y="3400436"/>
                  </a:cubicBezTo>
                  <a:lnTo>
                    <a:pt x="1774169" y="3400323"/>
                  </a:lnTo>
                  <a:lnTo>
                    <a:pt x="1774169" y="3543743"/>
                  </a:lnTo>
                  <a:lnTo>
                    <a:pt x="1771928" y="3543856"/>
                  </a:lnTo>
                  <a:cubicBezTo>
                    <a:pt x="793319" y="3543856"/>
                    <a:pt x="0" y="2750537"/>
                    <a:pt x="0" y="1771928"/>
                  </a:cubicBezTo>
                  <a:cubicBezTo>
                    <a:pt x="0" y="793319"/>
                    <a:pt x="793319" y="0"/>
                    <a:pt x="1771928" y="0"/>
                  </a:cubicBezTo>
                  <a:close/>
                </a:path>
              </a:pathLst>
            </a:custGeom>
            <a:gradFill>
              <a:gsLst>
                <a:gs pos="2721">
                  <a:schemeClr val="accent6"/>
                </a:gs>
                <a:gs pos="25000">
                  <a:schemeClr val="accent6"/>
                </a:gs>
                <a:gs pos="88426">
                  <a:schemeClr val="accent4"/>
                </a:gs>
                <a:gs pos="49000">
                  <a:schemeClr val="accent5"/>
                </a:gs>
                <a:gs pos="100000">
                  <a:schemeClr val="accent4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218987"/>
              <a:endParaRPr lang="en-IN" sz="2400">
                <a:solidFill>
                  <a:prstClr val="black"/>
                </a:solidFill>
                <a:latin typeface="Segoe UI"/>
              </a:endParaRPr>
            </a:p>
          </p:txBody>
        </p:sp>
      </p:grpSp>
      <p:sp>
        <p:nvSpPr>
          <p:cNvPr id="71" name="TextBox 70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5436976" y="3543630"/>
            <a:ext cx="1270212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218987"/>
            <a:r>
              <a:rPr lang="fa-IR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زوج نابارور</a:t>
            </a:r>
            <a:endParaRPr lang="en-IN" sz="2400" b="1" dirty="0">
              <a:solidFill>
                <a:prstClr val="black"/>
              </a:solidFill>
              <a:latin typeface="Arial Black" panose="020B0A040201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7929155" y="1880963"/>
            <a:ext cx="844396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اسپرم و تخمک و رحم</a:t>
            </a:r>
          </a:p>
          <a:p>
            <a:pPr algn="ctr"/>
            <a:r>
              <a:rPr lang="fa-IR" sz="15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از زوج نابارور</a:t>
            </a:r>
            <a:endParaRPr lang="en-IN" sz="1500" b="1" dirty="0">
              <a:latin typeface="Arial Black" panose="020B0A040201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8053754" y="3622618"/>
            <a:ext cx="141380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تخمک اهدایی</a:t>
            </a:r>
            <a:endParaRPr lang="en-IN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7670577" y="5002927"/>
            <a:ext cx="1413804" cy="2769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اسپرم اهدایی</a:t>
            </a:r>
            <a:endParaRPr lang="en-IN" b="1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3073792" y="2131128"/>
            <a:ext cx="1413804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جنین اهدایی</a:t>
            </a:r>
            <a:endParaRPr lang="en-IN" sz="2000" b="1" dirty="0">
              <a:latin typeface="Arial Black" panose="020B0A040201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2782388" y="3557658"/>
            <a:ext cx="1176329" cy="30894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رحم اجاره ای</a:t>
            </a:r>
            <a:endParaRPr lang="en-IN" sz="2000" b="1" dirty="0">
              <a:latin typeface="Arial Black" panose="020B0A040201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8A560F8-029B-4EEA-BE8A-C41A39FB8041}"/>
              </a:ext>
            </a:extLst>
          </p:cNvPr>
          <p:cNvSpPr txBox="1"/>
          <p:nvPr/>
        </p:nvSpPr>
        <p:spPr>
          <a:xfrm>
            <a:off x="3174273" y="4904408"/>
            <a:ext cx="1250353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fa-I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جنین اهدایی و رحم اجاره ای</a:t>
            </a:r>
            <a:endParaRPr lang="en-IN" sz="1600" b="1" dirty="0">
              <a:latin typeface="Arial Black" panose="020B0A04020102020204" pitchFamily="34" charset="0"/>
            </a:endParaRPr>
          </a:p>
        </p:txBody>
      </p:sp>
      <p:sp>
        <p:nvSpPr>
          <p:cNvPr id="84" name="Title 1"/>
          <p:cNvSpPr txBox="1">
            <a:spLocks/>
          </p:cNvSpPr>
          <p:nvPr/>
        </p:nvSpPr>
        <p:spPr>
          <a:xfrm>
            <a:off x="9104812" y="1690671"/>
            <a:ext cx="2259874" cy="7782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/>
            <a:r>
              <a:rPr lang="fa-IR" sz="20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اسپرم و تخمک زوج نابارور به رحم خود زن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85" name="Title 1"/>
          <p:cNvSpPr txBox="1">
            <a:spLocks/>
          </p:cNvSpPr>
          <p:nvPr/>
        </p:nvSpPr>
        <p:spPr>
          <a:xfrm>
            <a:off x="9353005" y="3253860"/>
            <a:ext cx="2130507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زن </a:t>
            </a:r>
            <a:r>
              <a:rPr lang="fa-IR" sz="20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اهداءکننده</a:t>
            </a:r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 مشخص</a:t>
            </a:r>
            <a:endParaRPr lang="en-US" sz="20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86" name="Title 1"/>
          <p:cNvSpPr txBox="1">
            <a:spLocks/>
          </p:cNvSpPr>
          <p:nvPr/>
        </p:nvSpPr>
        <p:spPr>
          <a:xfrm>
            <a:off x="9431382" y="3732831"/>
            <a:ext cx="2021649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زن </a:t>
            </a:r>
            <a:r>
              <a:rPr lang="fa-IR" sz="20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اهداءکننده</a:t>
            </a:r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 نامشخص</a:t>
            </a:r>
            <a:endParaRPr lang="en-US" sz="20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87" name="Title 1"/>
          <p:cNvSpPr txBox="1">
            <a:spLocks/>
          </p:cNvSpPr>
          <p:nvPr/>
        </p:nvSpPr>
        <p:spPr>
          <a:xfrm>
            <a:off x="9130936" y="4830112"/>
            <a:ext cx="2243719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مرد </a:t>
            </a:r>
            <a:r>
              <a:rPr lang="fa-IR" sz="20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اهداءکننده</a:t>
            </a:r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 مشخص</a:t>
            </a:r>
            <a:endParaRPr lang="en-US" sz="20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88" name="Title 1"/>
          <p:cNvSpPr txBox="1">
            <a:spLocks/>
          </p:cNvSpPr>
          <p:nvPr/>
        </p:nvSpPr>
        <p:spPr>
          <a:xfrm>
            <a:off x="9052559" y="5309083"/>
            <a:ext cx="2291615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مرد </a:t>
            </a:r>
            <a:r>
              <a:rPr lang="fa-IR" sz="20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اهداءکننده</a:t>
            </a:r>
            <a:r>
              <a:rPr lang="fa-IR" sz="2000" b="1" dirty="0">
                <a:solidFill>
                  <a:srgbClr val="0000FF"/>
                </a:solidFill>
                <a:cs typeface="B Nazanin" panose="00000400000000000000" pitchFamily="2" charset="-78"/>
              </a:rPr>
              <a:t> نامشخص</a:t>
            </a:r>
            <a:endParaRPr lang="en-US" sz="20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89" name="Title 1"/>
          <p:cNvSpPr txBox="1">
            <a:spLocks/>
          </p:cNvSpPr>
          <p:nvPr/>
        </p:nvSpPr>
        <p:spPr>
          <a:xfrm>
            <a:off x="156754" y="1608941"/>
            <a:ext cx="3011415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اسپرم و تخمک زوج </a:t>
            </a:r>
            <a:r>
              <a:rPr lang="fa-IR" sz="16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اهداکننده</a:t>
            </a:r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 مشخص به رحم زن نابارور</a:t>
            </a:r>
            <a:endParaRPr lang="en-US" sz="16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90" name="Title 1"/>
          <p:cNvSpPr txBox="1">
            <a:spLocks/>
          </p:cNvSpPr>
          <p:nvPr/>
        </p:nvSpPr>
        <p:spPr>
          <a:xfrm>
            <a:off x="0" y="2385344"/>
            <a:ext cx="3136686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اسپرم و تخمک زوج </a:t>
            </a:r>
            <a:r>
              <a:rPr lang="fa-IR" sz="1600" b="1" dirty="0" err="1">
                <a:solidFill>
                  <a:srgbClr val="0000FF"/>
                </a:solidFill>
                <a:cs typeface="B Nazanin" panose="00000400000000000000" pitchFamily="2" charset="-78"/>
              </a:rPr>
              <a:t>اهداکننده</a:t>
            </a:r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 نامشخص به رحم زن نابارور</a:t>
            </a:r>
            <a:endParaRPr lang="en-US" sz="16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0" y="3437407"/>
            <a:ext cx="2692105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اسپرم و تخمک زوج  نابارور به رحم زن مشخص</a:t>
            </a:r>
            <a:endParaRPr lang="en-US" sz="16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-156755" y="4035954"/>
            <a:ext cx="2966533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1600" b="1" dirty="0">
                <a:solidFill>
                  <a:srgbClr val="0000FF"/>
                </a:solidFill>
                <a:cs typeface="B Nazanin" panose="00000400000000000000" pitchFamily="2" charset="-78"/>
              </a:rPr>
              <a:t>اسپرم و تخمک زوج  نابارور به رحم زن نامشخص</a:t>
            </a:r>
            <a:endParaRPr lang="en-US" sz="1600" b="1" dirty="0">
              <a:solidFill>
                <a:srgbClr val="0000FF"/>
              </a:solidFill>
              <a:cs typeface="B Nazanin" panose="00000400000000000000" pitchFamily="2" charset="-78"/>
            </a:endParaRPr>
          </a:p>
        </p:txBody>
      </p:sp>
      <p:sp>
        <p:nvSpPr>
          <p:cNvPr id="108" name="Title 1"/>
          <p:cNvSpPr txBox="1">
            <a:spLocks/>
          </p:cNvSpPr>
          <p:nvPr/>
        </p:nvSpPr>
        <p:spPr>
          <a:xfrm>
            <a:off x="94128" y="5056532"/>
            <a:ext cx="3074039" cy="3893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/>
            <a:r>
              <a:rPr lang="fa-IR" sz="2000" b="1" dirty="0">
                <a:solidFill>
                  <a:srgbClr val="FF0000"/>
                </a:solidFill>
                <a:cs typeface="B Nazanin" panose="00000400000000000000" pitchFamily="2" charset="-78"/>
              </a:rPr>
              <a:t>اسپرم و تخمک و رحم از غیر خود</a:t>
            </a:r>
            <a:endParaRPr lang="en-US" sz="2000" b="1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827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6534" y="1014608"/>
            <a:ext cx="6766560" cy="5311036"/>
          </a:xfrm>
        </p:spPr>
        <p:txBody>
          <a:bodyPr/>
          <a:lstStyle/>
          <a:p>
            <a:r>
              <a:rPr lang="fa-IR" sz="7200" dirty="0" smtClean="0">
                <a:cs typeface="2  Aseman" panose="00000400000000000000" pitchFamily="2" charset="-78"/>
              </a:rPr>
              <a:t>اللهم عجل لولیک الفرج</a:t>
            </a:r>
          </a:p>
          <a:p>
            <a:endParaRPr lang="fa-IR" sz="7200" dirty="0">
              <a:cs typeface="2  Aseman" panose="00000400000000000000" pitchFamily="2" charset="-78"/>
            </a:endParaRPr>
          </a:p>
          <a:p>
            <a:pPr algn="ctr"/>
            <a:r>
              <a:rPr lang="fa-IR" sz="7200" dirty="0" smtClean="0">
                <a:solidFill>
                  <a:srgbClr val="C00000"/>
                </a:solidFill>
                <a:cs typeface="2  Aseman" panose="00000400000000000000" pitchFamily="2" charset="-78"/>
              </a:rPr>
              <a:t>متشکرم</a:t>
            </a:r>
            <a:endParaRPr lang="en-US" sz="7200" dirty="0">
              <a:solidFill>
                <a:srgbClr val="C00000"/>
              </a:solidFill>
              <a:cs typeface="2  Asem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898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2C87F-6F49-5237-C529-14E7FA87B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2445" y="731520"/>
            <a:ext cx="7903922" cy="858129"/>
          </a:xfrm>
        </p:spPr>
        <p:txBody>
          <a:bodyPr/>
          <a:lstStyle/>
          <a:p>
            <a:pPr algn="r" rtl="1"/>
            <a:r>
              <a:rPr kumimoji="0" lang="fa-IR" sz="2400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eestyle Script" panose="030804020302050B0404" pitchFamily="66" charset="0"/>
                <a:cs typeface="B Nazanin" panose="00000400000000000000" pitchFamily="2" charset="-78"/>
              </a:rPr>
              <a:t>تشخیص بهنگام و درمان ناباروری در قالب نظام ارجاع و سطح بندی خدمات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FFAF9-7817-E3B4-9814-976395702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3871" y="1285103"/>
            <a:ext cx="8018583" cy="4992130"/>
          </a:xfrm>
        </p:spPr>
        <p:txBody>
          <a:bodyPr/>
          <a:lstStyle/>
          <a:p>
            <a:pPr marR="0" lvl="0" algn="ctr" defTabSz="457200" rtl="1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بروز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ناباروری در زنان باعواملی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همچون </a:t>
            </a: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:</a:t>
            </a:r>
          </a:p>
          <a:p>
            <a:pPr marL="285750" marR="0" lvl="0" indent="-285750" algn="r" defTabSz="457200" rtl="1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اندومتریوز،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سندرم تخمدان پلی کیستیک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،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میوم،بیماری های خود ایمنی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،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نارسایی زودرس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تخمدان،اختلالات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عملکرد لوله ای و ناباروری بدون توجیه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درارتباط است</a:t>
            </a:r>
            <a:r>
              <a:rPr kumimoji="0" lang="fa-I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. </a:t>
            </a:r>
          </a:p>
          <a:p>
            <a:pPr marL="285750" marR="0" lvl="0" indent="-285750" algn="r" defTabSz="457200" rtl="1" eaLnBrk="1" fontAlgn="auto" latinLnBrk="0" hangingPunct="1">
              <a:lnSpc>
                <a:spcPct val="22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Wingdings" panose="05000000000000000000" pitchFamily="2" charset="2"/>
              <a:buChar char="v"/>
              <a:tabLst/>
              <a:defRPr/>
            </a:pP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در مردان نیز مواردی همچون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واریکوسل، بیضه نزول نیافته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به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عنوان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عوامل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ناباروری مطرح هستند. </a:t>
            </a:r>
          </a:p>
          <a:p>
            <a:pPr marL="285750" marR="0" lvl="0" indent="-285750" algn="r" defTabSz="457200" rtl="1" eaLnBrk="1" fontAlgn="auto" latinLnBrk="0" hangingPunct="1">
              <a:lnSpc>
                <a:spcPct val="170000"/>
              </a:lnSpc>
              <a:spcBef>
                <a:spcPct val="20000"/>
              </a:spcBef>
              <a:spcAft>
                <a:spcPts val="600"/>
              </a:spcAft>
              <a:buClr>
                <a:srgbClr val="002060"/>
              </a:buClr>
              <a:buSzPct val="145000"/>
              <a:buFont typeface="Wingdings" panose="05000000000000000000" pitchFamily="2" charset="2"/>
              <a:buChar char="v"/>
              <a:tabLst/>
              <a:defRPr/>
            </a:pPr>
            <a:endParaRPr kumimoji="0" lang="fa-IR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cs typeface="B Nazanin" panose="00000400000000000000" pitchFamily="2" charset="-78"/>
            </a:endParaRPr>
          </a:p>
          <a:p>
            <a:pPr algn="r" rtl="1"/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62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4970" y="2276856"/>
            <a:ext cx="8337950" cy="768096"/>
          </a:xfrm>
        </p:spPr>
        <p:txBody>
          <a:bodyPr/>
          <a:lstStyle/>
          <a:p>
            <a:r>
              <a:rPr lang="fa-I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2400" cap="none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Freestyle Script" panose="030804020302050B0404" pitchFamily="66" charset="0"/>
                <a:cs typeface="B Nazanin" panose="00000400000000000000" pitchFamily="2" charset="-78"/>
              </a:rPr>
              <a:t>تشخیص بهنگام و درمان ناباروری در قالب نظام ارجاع و سطح بندی خدمات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 algn="r" defTabSz="457200" rtl="1">
              <a:lnSpc>
                <a:spcPct val="22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Wingdings" panose="05000000000000000000" pitchFamily="2" charset="2"/>
              <a:buChar char="v"/>
              <a:defRPr/>
            </a:pPr>
            <a:r>
              <a:rPr lang="fa-IR" sz="20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از طرف دیگر عوامل متعددی به عنوان عوامل مستعد کننده ابتلا  به ناباروری شناسایی شده اند که از آن جمله می توان به : </a:t>
            </a:r>
          </a:p>
          <a:p>
            <a:pPr marL="285750" lvl="0" indent="-285750" algn="r" defTabSz="457200" rtl="1">
              <a:lnSpc>
                <a:spcPct val="220000"/>
              </a:lnSpc>
              <a:spcBef>
                <a:spcPct val="20000"/>
              </a:spcBef>
              <a:spcAft>
                <a:spcPts val="600"/>
              </a:spcAft>
              <a:buClr>
                <a:srgbClr val="0070C0"/>
              </a:buClr>
              <a:buSzPct val="145000"/>
              <a:buFont typeface="Wingdings" panose="05000000000000000000" pitchFamily="2" charset="2"/>
              <a:buChar char="v"/>
              <a:defRPr/>
            </a:pPr>
            <a:r>
              <a:rPr lang="fa-IR" sz="2000" b="1" dirty="0">
                <a:solidFill>
                  <a:prstClr val="black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تاخیر در ازدواج و تولد اولین فرزند، سبک زندگی ناسالم، آلودگی های زیست محیطی و مواجهات شغلی اشاره نمود.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03430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890" y="1914479"/>
            <a:ext cx="7991605" cy="768096"/>
          </a:xfrm>
        </p:spPr>
        <p:txBody>
          <a:bodyPr/>
          <a:lstStyle/>
          <a:p>
            <a:r>
              <a:rPr lang="fa-IR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a-IR" sz="2400" cap="none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latin typeface="Freestyle Script" panose="030804020302050B0404" pitchFamily="66" charset="0"/>
                <a:cs typeface="B Nazanin" panose="00000400000000000000" pitchFamily="2" charset="-78"/>
              </a:rPr>
              <a:t>تشخیص بهنگام و درمان ناباروری در قالب نظام ارجاع و سطح بندی خدمات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729" y="2993721"/>
            <a:ext cx="7052153" cy="3569916"/>
          </a:xfrm>
        </p:spPr>
        <p:txBody>
          <a:bodyPr/>
          <a:lstStyle/>
          <a:p>
            <a:pPr algn="r"/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در سطح جهانی، سن اولین بارداری در زنان در حال افزایش است و نرخ باروری کلی در حال کاهش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است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.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 </a:t>
            </a:r>
            <a:r>
              <a:rPr lang="fa-IR" b="1" dirty="0">
                <a:solidFill>
                  <a:schemeClr val="tx1"/>
                </a:solidFill>
                <a:cs typeface="B Nazanin" panose="00000400000000000000" pitchFamily="2" charset="-78"/>
              </a:rPr>
              <a:t>افراد به دلایل متعددی مانند ادامه تحصیل، پیشرفت شغلی، یافتن شریک مناسب زندگی و دستیابی به امنیت مالی و مسکن، فرزندآوری را به تاخیر </a:t>
            </a:r>
            <a:r>
              <a:rPr lang="fa-IR" b="1" dirty="0" smtClean="0">
                <a:solidFill>
                  <a:schemeClr val="tx1"/>
                </a:solidFill>
                <a:cs typeface="B Nazanin" panose="00000400000000000000" pitchFamily="2" charset="-78"/>
              </a:rPr>
              <a:t>می‌اندازند.</a:t>
            </a:r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/>
            <a:endParaRPr lang="en-US" b="1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8933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73EC9-D532-32EF-2DE3-0E9E4EC7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528" y="344424"/>
            <a:ext cx="6766560" cy="1118616"/>
          </a:xfrm>
        </p:spPr>
        <p:txBody>
          <a:bodyPr/>
          <a:lstStyle/>
          <a:p>
            <a:r>
              <a:rPr kumimoji="0" lang="fa-IR" sz="2000" b="1" i="0" u="none" strike="noStrike" kern="1200" cap="none" spc="0" normalizeH="0" baseline="0" noProof="0" dirty="0">
                <a:ln w="3175" cmpd="sng"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Freestyle Script" panose="030804020302050B0404" pitchFamily="66" charset="0"/>
                <a:cs typeface="B Nazanin" panose="00000400000000000000" pitchFamily="2" charset="-78"/>
              </a:rPr>
              <a:t>تشخیص بهنگام و درمان ناباروری در قالب نظام ارجاع و سطح بندی خدمات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DAC2DF-059A-C590-8C96-EA646DE42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209" y="1055077"/>
            <a:ext cx="8018585" cy="4868203"/>
          </a:xfrm>
        </p:spPr>
        <p:txBody>
          <a:bodyPr/>
          <a:lstStyle/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cs typeface="B Nazanin" panose="00000400000000000000" pitchFamily="2" charset="-78"/>
              </a:rPr>
              <a:t>ناباروری فقط یک مسئله سلامت باروری نیست بلکه یک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rbel" panose="020B0503020204020204"/>
                <a:cs typeface="B Nazanin" panose="00000400000000000000" pitchFamily="2" charset="-78"/>
              </a:rPr>
              <a:t>موضوع اجتماعی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cs typeface="B Nazanin" panose="00000400000000000000" pitchFamily="2" charset="-78"/>
              </a:rPr>
              <a:t>است که می تواند روابط بین فردی، خانوادگی و سایرروابط اجتماعی را به ویژه در جوامعی که فرزند آوری دارای اهمیت است، تحت تاثیر قرار دهد. </a:t>
            </a:r>
          </a:p>
          <a:p>
            <a:pPr marL="0" marR="0" lvl="0" indent="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None/>
              <a:tabLst/>
              <a:defRPr/>
            </a:pPr>
            <a:endParaRPr kumimoji="0" lang="fa-IR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cs typeface="B Nazanin" panose="00000400000000000000" pitchFamily="2" charset="-78"/>
            </a:endParaRPr>
          </a:p>
          <a:p>
            <a:pPr marL="285750" marR="0" lvl="0" indent="-285750" algn="r" defTabSz="457200" rtl="1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fa-IR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cs typeface="B Nazanin" panose="00000400000000000000" pitchFamily="2" charset="-78"/>
              </a:rPr>
              <a:t>ناباروری </a:t>
            </a:r>
            <a:r>
              <a:rPr kumimoji="0" lang="fa-I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cs typeface="B Nazanin" panose="00000400000000000000" pitchFamily="2" charset="-78"/>
              </a:rPr>
              <a:t>اثرات اجتماعی منفی قابل توجهی بر زندگی زوج های نابارور و به ویژه زنان دارد و اغلب آنها خشونت، طلاق، استرس عاطفی، افسردگی، اضطراب و عزت نفس پایین را تجربه می کنند.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9B00167C-AF36-2AD5-D82F-2D6E94E024F7}"/>
              </a:ext>
            </a:extLst>
          </p:cNvPr>
          <p:cNvSpPr/>
          <p:nvPr/>
        </p:nvSpPr>
        <p:spPr>
          <a:xfrm>
            <a:off x="7793501" y="482451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82F9A-91FD-39D0-78AC-3C78AD6F5EF8}"/>
              </a:ext>
            </a:extLst>
          </p:cNvPr>
          <p:cNvSpPr txBox="1"/>
          <p:nvPr/>
        </p:nvSpPr>
        <p:spPr>
          <a:xfrm>
            <a:off x="6443003" y="5923280"/>
            <a:ext cx="32777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12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پس ارزیابی و تشخیص به هنگام ناباروری ضروری است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43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32385F-220E-406B-9620-F44E57E096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0732" y="1223889"/>
            <a:ext cx="7249551" cy="4668911"/>
          </a:xfrm>
        </p:spPr>
        <p:txBody>
          <a:bodyPr/>
          <a:lstStyle/>
          <a:p>
            <a:pPr marL="285750" marR="0" lvl="0" indent="-285750" algn="r" defTabSz="4572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پیشگیری</a:t>
            </a:r>
            <a:r>
              <a:rPr kumimoji="0" lang="fa-IR" sz="2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marR="0" lvl="0" indent="-285750" algn="r" defTabSz="4572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بیماریابی فعال</a:t>
            </a:r>
          </a:p>
          <a:p>
            <a:pPr marL="285750" marR="0" lvl="0" indent="-285750" algn="r" defTabSz="4572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تشخیص بهنگام</a:t>
            </a:r>
          </a:p>
          <a:p>
            <a:pPr marL="285750" marR="0" lvl="0" indent="-285750" algn="r" defTabSz="4572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fa-I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درمان </a:t>
            </a: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ناباروری</a:t>
            </a:r>
          </a:p>
          <a:p>
            <a:pPr marR="0" lvl="0" algn="ctr" defTabSz="457200" rtl="1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600"/>
              </a:spcAft>
              <a:buClr>
                <a:srgbClr val="30ACEC">
                  <a:lumMod val="75000"/>
                </a:srgbClr>
              </a:buClr>
              <a:buSzPct val="145000"/>
              <a:tabLst/>
              <a:defRPr/>
            </a:pPr>
            <a:r>
              <a:rPr kumimoji="0" lang="fa-IR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a-I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B Nazanin" panose="00000400000000000000" pitchFamily="2" charset="-78"/>
              </a:rPr>
              <a:t>در قالب نظام ارجاع وسطح بندی خدمات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BDCB23-23FC-9D8A-C4AD-6C7AB9D3A54E}"/>
              </a:ext>
            </a:extLst>
          </p:cNvPr>
          <p:cNvSpPr txBox="1"/>
          <p:nvPr/>
        </p:nvSpPr>
        <p:spPr>
          <a:xfrm>
            <a:off x="10114671" y="2465129"/>
            <a:ext cx="1786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6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اهداف</a:t>
            </a:r>
            <a:endParaRPr lang="en-US" sz="6000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24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Custom 13">
      <a:dk1>
        <a:srgbClr val="000000"/>
      </a:dk1>
      <a:lt1>
        <a:srgbClr val="FDFAF6"/>
      </a:lt1>
      <a:dk2>
        <a:srgbClr val="44546A"/>
      </a:dk2>
      <a:lt2>
        <a:srgbClr val="E7E6E6"/>
      </a:lt2>
      <a:accent1>
        <a:srgbClr val="F5CDCE"/>
      </a:accent1>
      <a:accent2>
        <a:srgbClr val="DE8C8C"/>
      </a:accent2>
      <a:accent3>
        <a:srgbClr val="AAC3E8"/>
      </a:accent3>
      <a:accent4>
        <a:srgbClr val="D2D592"/>
      </a:accent4>
      <a:accent5>
        <a:srgbClr val="CCBE89"/>
      </a:accent5>
      <a:accent6>
        <a:srgbClr val="1F2C8F"/>
      </a:accent6>
      <a:hlink>
        <a:srgbClr val="1F2C8F"/>
      </a:hlink>
      <a:folHlink>
        <a:srgbClr val="AAC3E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3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Blank">
  <a:themeElements>
    <a:clrScheme name="">
      <a:dk1>
        <a:srgbClr val="000000"/>
      </a:dk1>
      <a:lt1>
        <a:srgbClr val="FFFFFF"/>
      </a:lt1>
      <a:dk2>
        <a:srgbClr val="CF0E30"/>
      </a:dk2>
      <a:lt2>
        <a:srgbClr val="FFFFFF"/>
      </a:lt2>
      <a:accent1>
        <a:srgbClr val="114FFB"/>
      </a:accent1>
      <a:accent2>
        <a:srgbClr val="FC0128"/>
      </a:accent2>
      <a:accent3>
        <a:srgbClr val="E4AAAD"/>
      </a:accent3>
      <a:accent4>
        <a:srgbClr val="DADADA"/>
      </a:accent4>
      <a:accent5>
        <a:srgbClr val="AAB2FD"/>
      </a:accent5>
      <a:accent6>
        <a:srgbClr val="E40123"/>
      </a:accent6>
      <a:hlink>
        <a:srgbClr val="00DFCA"/>
      </a:hlink>
      <a:folHlink>
        <a:srgbClr val="F76681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26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BlackTie">
    <a:dk1>
      <a:srgbClr val="000000"/>
    </a:dk1>
    <a:lt1>
      <a:srgbClr val="FFFFFF"/>
    </a:lt1>
    <a:dk2>
      <a:srgbClr val="46464A"/>
    </a:dk2>
    <a:lt2>
      <a:srgbClr val="E3DCCF"/>
    </a:lt2>
    <a:accent1>
      <a:srgbClr val="6F6F74"/>
    </a:accent1>
    <a:accent2>
      <a:srgbClr val="A7B789"/>
    </a:accent2>
    <a:accent3>
      <a:srgbClr val="BEAE98"/>
    </a:accent3>
    <a:accent4>
      <a:srgbClr val="92A9B9"/>
    </a:accent4>
    <a:accent5>
      <a:srgbClr val="9C8265"/>
    </a:accent5>
    <a:accent6>
      <a:srgbClr val="8D6974"/>
    </a:accent6>
    <a:hlink>
      <a:srgbClr val="67AABF"/>
    </a:hlink>
    <a:folHlink>
      <a:srgbClr val="B1B5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3133</TotalTime>
  <Words>1848</Words>
  <Application>Microsoft Office PowerPoint</Application>
  <PresentationFormat>Widescreen</PresentationFormat>
  <Paragraphs>226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68" baseType="lpstr">
      <vt:lpstr>2  Aseman</vt:lpstr>
      <vt:lpstr>2  Bardiya</vt:lpstr>
      <vt:lpstr>Algerian</vt:lpstr>
      <vt:lpstr>Arial</vt:lpstr>
      <vt:lpstr>Arial Black</vt:lpstr>
      <vt:lpstr>B Nazanin</vt:lpstr>
      <vt:lpstr>Corbel</vt:lpstr>
      <vt:lpstr>Courier New</vt:lpstr>
      <vt:lpstr>Freestyle Script</vt:lpstr>
      <vt:lpstr>Garamond</vt:lpstr>
      <vt:lpstr>Monotype Sorts</vt:lpstr>
      <vt:lpstr>Sabon Next LT</vt:lpstr>
      <vt:lpstr>Segoe UI</vt:lpstr>
      <vt:lpstr>Tahoma</vt:lpstr>
      <vt:lpstr>Times</vt:lpstr>
      <vt:lpstr>Times New Roman</vt:lpstr>
      <vt:lpstr>Tunga</vt:lpstr>
      <vt:lpstr>Wingdings</vt:lpstr>
      <vt:lpstr>Parallax</vt:lpstr>
      <vt:lpstr>Office Theme</vt:lpstr>
      <vt:lpstr>BlackTie</vt:lpstr>
      <vt:lpstr>3_Blank</vt:lpstr>
      <vt:lpstr>Microsoft ClipArt Gallery</vt:lpstr>
      <vt:lpstr>PowerPoint Presentation</vt:lpstr>
      <vt:lpstr>PowerPoint Presentation</vt:lpstr>
      <vt:lpstr>تشخیص بهنگام و درمان ناباروری در قالب نظام ارجاع و سطح بندی خدمات    داشتن فرزند از حقوق انسان هاست .  زوجین حق دارند با شرایط باروری خود آشنا شوند تا بتوانند برای فرزند آوری تصمیم بگیرند.   بنابراین بدون دانستن شرایط باروری خود و همسر و فاکتورهای موثر بر باروری نمی توان به اهداف دست یافت .    </vt:lpstr>
      <vt:lpstr>ناباروری</vt:lpstr>
      <vt:lpstr>تشخیص بهنگام و درمان ناباروری در قالب نظام ارجاع و سطح بندی خدمات</vt:lpstr>
      <vt:lpstr> تشخیص بهنگام و درمان ناباروری در قالب نظام ارجاع و سطح بندی خدمات</vt:lpstr>
      <vt:lpstr> تشخیص بهنگام و درمان ناباروری در قالب نظام ارجاع و سطح بندی خدمات</vt:lpstr>
      <vt:lpstr>تشخیص بهنگام و درمان ناباروری در قالب نظام ارجاع و سطح بندی خدمات</vt:lpstr>
      <vt:lpstr>PowerPoint Presentation</vt:lpstr>
      <vt:lpstr>PowerPoint Presentation</vt:lpstr>
      <vt:lpstr>راهبردهای اجرایی</vt:lpstr>
      <vt:lpstr>سطوح ارائه خدمات ناباروری</vt:lpstr>
      <vt:lpstr>PowerPoint Presentation</vt:lpstr>
      <vt:lpstr>سطح 2</vt:lpstr>
      <vt:lpstr>سطح 3</vt:lpstr>
      <vt:lpstr>رعایت استاندارد اتاق نمونه گیری اسپرم به شرح ذیل در مراکز ناباروری سطح 2و3</vt:lpstr>
      <vt:lpstr>ارزیابی                               </vt:lpstr>
      <vt:lpstr>PowerPoint Presentation</vt:lpstr>
      <vt:lpstr>PID</vt:lpstr>
      <vt:lpstr>ریسک فاکتورها:</vt:lpstr>
      <vt:lpstr>تشخیص</vt:lpstr>
      <vt:lpstr>PowerPoint Presentation</vt:lpstr>
      <vt:lpstr>PowerPoint Presentation</vt:lpstr>
      <vt:lpstr> درد لگنی مزمن  (CPP)</vt:lpstr>
      <vt:lpstr> درد لگنی مزمن  (CPP)</vt:lpstr>
      <vt:lpstr>Pcos </vt:lpstr>
      <vt:lpstr>PowerPoint Presentation</vt:lpstr>
      <vt:lpstr>PowerPoint Presentation</vt:lpstr>
      <vt:lpstr>اندومتریوز</vt:lpstr>
      <vt:lpstr>عوامل و فاکتورهای موثر در ابتلا به بیماری اندومتریوز چیست؟ </vt:lpstr>
      <vt:lpstr>endometriosis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درمان های ناباروری</vt:lpstr>
      <vt:lpstr>COH</vt:lpstr>
      <vt:lpstr>IUI</vt:lpstr>
      <vt:lpstr>PowerPoint Presentation</vt:lpstr>
      <vt:lpstr>PowerPoint Presentation</vt:lpstr>
      <vt:lpstr>ICSI</vt:lpstr>
      <vt:lpstr>پیشگیری( سطح 1)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Shima Sheybani</dc:creator>
  <cp:lastModifiedBy>Sadrafzar</cp:lastModifiedBy>
  <cp:revision>125</cp:revision>
  <dcterms:created xsi:type="dcterms:W3CDTF">2024-01-27T12:51:41Z</dcterms:created>
  <dcterms:modified xsi:type="dcterms:W3CDTF">2024-07-30T06:18:32Z</dcterms:modified>
</cp:coreProperties>
</file>